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1" r:id="rId2"/>
    <p:sldId id="270" r:id="rId3"/>
    <p:sldId id="272" r:id="rId4"/>
    <p:sldId id="273" r:id="rId5"/>
    <p:sldId id="260" r:id="rId6"/>
    <p:sldId id="269" r:id="rId7"/>
    <p:sldId id="280" r:id="rId8"/>
    <p:sldId id="274" r:id="rId9"/>
    <p:sldId id="277" r:id="rId10"/>
    <p:sldId id="278" r:id="rId11"/>
    <p:sldId id="279" r:id="rId12"/>
    <p:sldId id="268" r:id="rId13"/>
    <p:sldId id="267" r:id="rId14"/>
    <p:sldId id="281" r:id="rId15"/>
  </p:sldIdLst>
  <p:sldSz cx="9144000" cy="6858000" type="screen4x3"/>
  <p:notesSz cx="6858000" cy="9144000"/>
  <p:defaultTextStyle>
    <a:defPPr>
      <a:defRPr lang="ar-JO"/>
    </a:defPPr>
    <a:lvl1pPr algn="r" rtl="1" fontAlgn="base">
      <a:spcBef>
        <a:spcPct val="0"/>
      </a:spcBef>
      <a:spcAft>
        <a:spcPct val="0"/>
      </a:spcAft>
      <a:defRPr sz="2000" b="1" kern="1200">
        <a:solidFill>
          <a:schemeClr val="tx1"/>
        </a:solidFill>
        <a:latin typeface="Arial" charset="0"/>
        <a:ea typeface="+mn-ea"/>
        <a:cs typeface="Arial" charset="0"/>
      </a:defRPr>
    </a:lvl1pPr>
    <a:lvl2pPr marL="457200" algn="r" rtl="1" fontAlgn="base">
      <a:spcBef>
        <a:spcPct val="0"/>
      </a:spcBef>
      <a:spcAft>
        <a:spcPct val="0"/>
      </a:spcAft>
      <a:defRPr sz="2000" b="1" kern="1200">
        <a:solidFill>
          <a:schemeClr val="tx1"/>
        </a:solidFill>
        <a:latin typeface="Arial" charset="0"/>
        <a:ea typeface="+mn-ea"/>
        <a:cs typeface="Arial" charset="0"/>
      </a:defRPr>
    </a:lvl2pPr>
    <a:lvl3pPr marL="914400" algn="r" rtl="1" fontAlgn="base">
      <a:spcBef>
        <a:spcPct val="0"/>
      </a:spcBef>
      <a:spcAft>
        <a:spcPct val="0"/>
      </a:spcAft>
      <a:defRPr sz="2000" b="1" kern="1200">
        <a:solidFill>
          <a:schemeClr val="tx1"/>
        </a:solidFill>
        <a:latin typeface="Arial" charset="0"/>
        <a:ea typeface="+mn-ea"/>
        <a:cs typeface="Arial" charset="0"/>
      </a:defRPr>
    </a:lvl3pPr>
    <a:lvl4pPr marL="1371600" algn="r" rtl="1" fontAlgn="base">
      <a:spcBef>
        <a:spcPct val="0"/>
      </a:spcBef>
      <a:spcAft>
        <a:spcPct val="0"/>
      </a:spcAft>
      <a:defRPr sz="2000" b="1" kern="1200">
        <a:solidFill>
          <a:schemeClr val="tx1"/>
        </a:solidFill>
        <a:latin typeface="Arial" charset="0"/>
        <a:ea typeface="+mn-ea"/>
        <a:cs typeface="Arial" charset="0"/>
      </a:defRPr>
    </a:lvl4pPr>
    <a:lvl5pPr marL="1828800" algn="r" rtl="1" fontAlgn="base">
      <a:spcBef>
        <a:spcPct val="0"/>
      </a:spcBef>
      <a:spcAft>
        <a:spcPct val="0"/>
      </a:spcAft>
      <a:defRPr sz="2000" b="1" kern="1200">
        <a:solidFill>
          <a:schemeClr val="tx1"/>
        </a:solidFill>
        <a:latin typeface="Arial" charset="0"/>
        <a:ea typeface="+mn-ea"/>
        <a:cs typeface="Arial" charset="0"/>
      </a:defRPr>
    </a:lvl5pPr>
    <a:lvl6pPr marL="2286000" algn="l" defTabSz="914400" rtl="0" eaLnBrk="1" latinLnBrk="0" hangingPunct="1">
      <a:defRPr sz="2000" b="1" kern="1200">
        <a:solidFill>
          <a:schemeClr val="tx1"/>
        </a:solidFill>
        <a:latin typeface="Arial" charset="0"/>
        <a:ea typeface="+mn-ea"/>
        <a:cs typeface="Arial" charset="0"/>
      </a:defRPr>
    </a:lvl6pPr>
    <a:lvl7pPr marL="2743200" algn="l" defTabSz="914400" rtl="0" eaLnBrk="1" latinLnBrk="0" hangingPunct="1">
      <a:defRPr sz="2000" b="1" kern="1200">
        <a:solidFill>
          <a:schemeClr val="tx1"/>
        </a:solidFill>
        <a:latin typeface="Arial" charset="0"/>
        <a:ea typeface="+mn-ea"/>
        <a:cs typeface="Arial" charset="0"/>
      </a:defRPr>
    </a:lvl7pPr>
    <a:lvl8pPr marL="3200400" algn="l" defTabSz="914400" rtl="0" eaLnBrk="1" latinLnBrk="0" hangingPunct="1">
      <a:defRPr sz="2000" b="1" kern="1200">
        <a:solidFill>
          <a:schemeClr val="tx1"/>
        </a:solidFill>
        <a:latin typeface="Arial" charset="0"/>
        <a:ea typeface="+mn-ea"/>
        <a:cs typeface="Arial" charset="0"/>
      </a:defRPr>
    </a:lvl8pPr>
    <a:lvl9pPr marL="3657600" algn="l" defTabSz="914400" rtl="0" eaLnBrk="1" latinLnBrk="0" hangingPunct="1">
      <a:defRPr sz="20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FF33CC"/>
    <a:srgbClr val="185FC8"/>
    <a:srgbClr val="1964D3"/>
    <a:srgbClr val="FFAB2F"/>
    <a:srgbClr val="FFCC66"/>
    <a:srgbClr val="FF9900"/>
    <a:srgbClr val="307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106" autoAdjust="0"/>
    <p:restoredTop sz="94660"/>
  </p:normalViewPr>
  <p:slideViewPr>
    <p:cSldViewPr>
      <p:cViewPr varScale="1">
        <p:scale>
          <a:sx n="109" d="100"/>
          <a:sy n="109" d="100"/>
        </p:scale>
        <p:origin x="189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AFE079-BA58-43C8-98EE-23D08259B2E4}" type="slidenum">
              <a:rPr lang="ar-JO"/>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34E8B7-A38C-4312-AF48-ACDB291A97A0}" type="slidenum">
              <a:rPr lang="ar-JO"/>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476CA1-2919-432B-B17C-CFB5AFCEEE14}" type="slidenum">
              <a:rPr lang="ar-JO"/>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FCA163-61C9-41DC-9820-97B62D19C37E}" type="slidenum">
              <a:rPr lang="ar-JO"/>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2DE1C4-A723-4AF3-A8CD-B38E124E2E69}" type="slidenum">
              <a:rPr lang="ar-JO"/>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ACED1-1F50-4CFE-9A4C-A880926CC48E}" type="slidenum">
              <a:rPr lang="ar-JO"/>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9BE867-103A-4F9D-9026-DC35C03022AD}" type="slidenum">
              <a:rPr lang="ar-JO"/>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B205E2-5192-4775-9753-93A2FCD4B7A9}" type="slidenum">
              <a:rPr lang="ar-JO"/>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16F72B-CD7C-4C14-A320-815BB8B97388}" type="slidenum">
              <a:rPr lang="ar-JO"/>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059595-B5C9-43BC-B2AC-CB0A9132CE54}" type="slidenum">
              <a:rPr lang="ar-JO"/>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EA9198-28C7-4042-9C7C-0FB7440F7986}" type="slidenum">
              <a:rPr lang="ar-JO"/>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545289-2C75-4D76-95D2-EA12FE740AF8}" type="slidenum">
              <a:rPr lang="ar-JO"/>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Arial" pitchFamily="34" charset="0"/>
              </a:defRPr>
            </a:lvl1pPr>
          </a:lstStyle>
          <a:p>
            <a:pPr>
              <a:defRPr/>
            </a:pPr>
            <a:fld id="{3EBF0FC6-F3B5-458E-9E39-3793EFD7B9C5}" type="slidenum">
              <a:rPr lang="ar-JO"/>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jpeg"/><Relationship Id="rId21" Type="http://schemas.openxmlformats.org/officeDocument/2006/relationships/image" Target="../media/image41.jpeg"/><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png"/><Relationship Id="rId22"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hyperlink" Target="mailto:Info@ShamiSoft.com" TargetMode="External"/><Relationship Id="rId3" Type="http://schemas.openxmlformats.org/officeDocument/2006/relationships/image" Target="../media/image44.jpeg"/><Relationship Id="rId7" Type="http://schemas.openxmlformats.org/officeDocument/2006/relationships/hyperlink" Target="mailto:wael@ShamiSoft.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hyperlink" Target="mailto:Ramzi@ShamiSoft.com" TargetMode="External"/><Relationship Id="rId9" Type="http://schemas.openxmlformats.org/officeDocument/2006/relationships/hyperlink" Target="http://www.shamisoft.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684213" y="5589588"/>
            <a:ext cx="7848600" cy="793750"/>
          </a:xfrm>
          <a:prstGeom prst="rect">
            <a:avLst/>
          </a:prstGeom>
          <a:noFill/>
          <a:ln w="9525">
            <a:noFill/>
            <a:miter lim="800000"/>
            <a:headEnd/>
            <a:tailEnd/>
          </a:ln>
        </p:spPr>
        <p:txBody>
          <a:bodyPr>
            <a:spAutoFit/>
          </a:bodyPr>
          <a:lstStyle/>
          <a:p>
            <a:pPr algn="ctr">
              <a:spcBef>
                <a:spcPct val="50000"/>
              </a:spcBef>
            </a:pPr>
            <a:r>
              <a:rPr lang="ar-JO" sz="2800" b="0">
                <a:solidFill>
                  <a:srgbClr val="307AE6"/>
                </a:solidFill>
              </a:rPr>
              <a:t>خبراتنا منذ 1991 نضعها بين يديك</a:t>
            </a:r>
          </a:p>
          <a:p>
            <a:pPr algn="ctr">
              <a:spcBef>
                <a:spcPct val="50000"/>
              </a:spcBef>
            </a:pPr>
            <a:r>
              <a:rPr lang="ar-JO" sz="1200" b="0">
                <a:solidFill>
                  <a:srgbClr val="307AE6"/>
                </a:solidFill>
              </a:rPr>
              <a:t>اضغط أي مفتاح  للاستمرار</a:t>
            </a:r>
            <a:endParaRPr lang="en-US" sz="1200" b="0">
              <a:solidFill>
                <a:srgbClr val="307AE6"/>
              </a:solidFill>
            </a:endParaRPr>
          </a:p>
        </p:txBody>
      </p:sp>
      <p:pic>
        <p:nvPicPr>
          <p:cNvPr id="10247" name="Picture 7" descr="ShamiSoft_Logo"/>
          <p:cNvPicPr>
            <a:picLocks noChangeAspect="1" noChangeArrowheads="1"/>
          </p:cNvPicPr>
          <p:nvPr/>
        </p:nvPicPr>
        <p:blipFill>
          <a:blip r:embed="rId3"/>
          <a:srcRect/>
          <a:stretch>
            <a:fillRect/>
          </a:stretch>
        </p:blipFill>
        <p:spPr bwMode="auto">
          <a:xfrm>
            <a:off x="3492500" y="2409825"/>
            <a:ext cx="2663825" cy="1658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dissolve">
                                      <p:cBhvr>
                                        <p:cTn id="7" dur="1000"/>
                                        <p:tgtEl>
                                          <p:spTgt spid="10247"/>
                                        </p:tgtEl>
                                      </p:cBhvr>
                                    </p:animEffect>
                                  </p:childTnLst>
                                </p:cTn>
                              </p:par>
                            </p:childTnLst>
                          </p:cTn>
                        </p:par>
                        <p:par>
                          <p:cTn id="8" fill="hold">
                            <p:stCondLst>
                              <p:cond delay="100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10245">
                                            <p:txEl>
                                              <p:pRg st="0" end="0"/>
                                            </p:txEl>
                                          </p:spTgt>
                                        </p:tgtEl>
                                        <p:attrNameLst>
                                          <p:attrName>style.visibility</p:attrName>
                                        </p:attrNameLst>
                                      </p:cBhvr>
                                      <p:to>
                                        <p:strVal val="visible"/>
                                      </p:to>
                                    </p:set>
                                    <p:animEffect transition="in" filter="fade">
                                      <p:cBhvr>
                                        <p:cTn id="11" dur="1000"/>
                                        <p:tgtEl>
                                          <p:spTgt spid="10245">
                                            <p:txEl>
                                              <p:pRg st="0" end="0"/>
                                            </p:txEl>
                                          </p:spTgt>
                                        </p:tgtEl>
                                      </p:cBhvr>
                                    </p:animEffect>
                                    <p:anim calcmode="lin" valueType="num">
                                      <p:cBhvr>
                                        <p:cTn id="12" dur="1000" fill="hold"/>
                                        <p:tgtEl>
                                          <p:spTgt spid="10245">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10245">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4500"/>
                            </p:stCondLst>
                            <p:childTnLst>
                              <p:par>
                                <p:cTn id="15" presetID="45" presetClass="entr" presetSubtype="0" fill="hold" nodeType="afterEffect">
                                  <p:stCondLst>
                                    <p:cond delay="0"/>
                                  </p:stCondLst>
                                  <p:iterate type="lt">
                                    <p:tmPct val="10000"/>
                                  </p:iterate>
                                  <p:childTnLst>
                                    <p:set>
                                      <p:cBhvr>
                                        <p:cTn id="16" dur="1" fill="hold">
                                          <p:stCondLst>
                                            <p:cond delay="0"/>
                                          </p:stCondLst>
                                        </p:cTn>
                                        <p:tgtEl>
                                          <p:spTgt spid="10245">
                                            <p:txEl>
                                              <p:pRg st="1" end="1"/>
                                            </p:txEl>
                                          </p:spTgt>
                                        </p:tgtEl>
                                        <p:attrNameLst>
                                          <p:attrName>style.visibility</p:attrName>
                                        </p:attrNameLst>
                                      </p:cBhvr>
                                      <p:to>
                                        <p:strVal val="visible"/>
                                      </p:to>
                                    </p:set>
                                    <p:animEffect transition="in" filter="fade">
                                      <p:cBhvr>
                                        <p:cTn id="17" dur="1000"/>
                                        <p:tgtEl>
                                          <p:spTgt spid="10245">
                                            <p:txEl>
                                              <p:pRg st="1" end="1"/>
                                            </p:txEl>
                                          </p:spTgt>
                                        </p:tgtEl>
                                      </p:cBhvr>
                                    </p:animEffect>
                                    <p:anim calcmode="lin" valueType="num">
                                      <p:cBhvr>
                                        <p:cTn id="18" dur="1000" fill="hold"/>
                                        <p:tgtEl>
                                          <p:spTgt spid="10245">
                                            <p:txEl>
                                              <p:pRg st="1" end="1"/>
                                            </p:txEl>
                                          </p:spTgt>
                                        </p:tgtEl>
                                        <p:attrNameLst>
                                          <p:attrName>ppt_w</p:attrName>
                                        </p:attrNameLst>
                                      </p:cBhvr>
                                      <p:tavLst>
                                        <p:tav tm="0" fmla="#ppt_w*sin(2.5*pi*$)">
                                          <p:val>
                                            <p:fltVal val="0"/>
                                          </p:val>
                                        </p:tav>
                                        <p:tav tm="100000">
                                          <p:val>
                                            <p:fltVal val="1"/>
                                          </p:val>
                                        </p:tav>
                                      </p:tavLst>
                                    </p:anim>
                                    <p:anim calcmode="lin" valueType="num">
                                      <p:cBhvr>
                                        <p:cTn id="19" dur="1000" fill="hold"/>
                                        <p:tgtEl>
                                          <p:spTgt spid="1024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6" name="Picture 5" descr="مصادقة-على-رصيد-حساب"/>
          <p:cNvPicPr>
            <a:picLocks noGrp="1" noChangeAspect="1" noChangeArrowheads="1"/>
          </p:cNvPicPr>
          <p:nvPr>
            <p:ph/>
          </p:nvPr>
        </p:nvPicPr>
        <p:blipFill>
          <a:blip r:embed="rId3"/>
          <a:srcRect/>
          <a:stretch>
            <a:fillRect/>
          </a:stretch>
        </p:blipFill>
        <p:spPr>
          <a:xfrm>
            <a:off x="2292350" y="333375"/>
            <a:ext cx="5053013" cy="6191250"/>
          </a:xfrm>
          <a:noFill/>
        </p:spPr>
      </p:pic>
      <p:sp>
        <p:nvSpPr>
          <p:cNvPr id="62470" name="Rectangle 6"/>
          <p:cNvSpPr>
            <a:spLocks noChangeArrowheads="1"/>
          </p:cNvSpPr>
          <p:nvPr/>
        </p:nvSpPr>
        <p:spPr bwMode="auto">
          <a:xfrm>
            <a:off x="4067175" y="6308725"/>
            <a:ext cx="1517650" cy="396875"/>
          </a:xfrm>
          <a:prstGeom prst="rect">
            <a:avLst/>
          </a:prstGeom>
          <a:noFill/>
          <a:ln w="9525">
            <a:noFill/>
            <a:miter lim="800000"/>
            <a:headEnd/>
            <a:tailEnd/>
          </a:ln>
        </p:spPr>
        <p:txBody>
          <a:bodyPr wrap="none">
            <a:spAutoFit/>
          </a:bodyPr>
          <a:lstStyle/>
          <a:p>
            <a:pPr>
              <a:spcBef>
                <a:spcPct val="50000"/>
              </a:spcBef>
            </a:pPr>
            <a:r>
              <a:rPr lang="ar-JO" sz="1200" b="0">
                <a:solidFill>
                  <a:srgbClr val="307AE6"/>
                </a:solidFill>
              </a:rPr>
              <a:t>اضغط أي مفتاح</a:t>
            </a:r>
            <a:r>
              <a:rPr lang="ar-JO">
                <a:solidFill>
                  <a:srgbClr val="307AE6"/>
                </a:solidFill>
              </a:rPr>
              <a:t> </a:t>
            </a:r>
            <a:r>
              <a:rPr lang="ar-JO" sz="1200" b="0">
                <a:solidFill>
                  <a:srgbClr val="307AE6"/>
                </a:solidFill>
              </a:rPr>
              <a:t>للاستمرار</a:t>
            </a:r>
            <a:endParaRPr lang="en-US" sz="1200" b="0">
              <a:solidFill>
                <a:srgbClr val="307AE6"/>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62470"/>
                                        </p:tgtEl>
                                        <p:attrNameLst>
                                          <p:attrName>style.visibility</p:attrName>
                                        </p:attrNameLst>
                                      </p:cBhvr>
                                      <p:to>
                                        <p:strVal val="visible"/>
                                      </p:to>
                                    </p:set>
                                    <p:animEffect transition="in" filter="fade">
                                      <p:cBhvr>
                                        <p:cTn id="7" dur="1000"/>
                                        <p:tgtEl>
                                          <p:spTgt spid="62470"/>
                                        </p:tgtEl>
                                      </p:cBhvr>
                                    </p:animEffect>
                                    <p:anim calcmode="lin" valueType="num">
                                      <p:cBhvr>
                                        <p:cTn id="8" dur="1000" fill="hold"/>
                                        <p:tgtEl>
                                          <p:spTgt spid="62470"/>
                                        </p:tgtEl>
                                        <p:attrNameLst>
                                          <p:attrName>ppt_w</p:attrName>
                                        </p:attrNameLst>
                                      </p:cBhvr>
                                      <p:tavLst>
                                        <p:tav tm="0" fmla="#ppt_w*sin(2.5*pi*$)">
                                          <p:val>
                                            <p:fltVal val="0"/>
                                          </p:val>
                                        </p:tav>
                                        <p:tav tm="100000">
                                          <p:val>
                                            <p:fltVal val="1"/>
                                          </p:val>
                                        </p:tav>
                                      </p:tavLst>
                                    </p:anim>
                                    <p:anim calcmode="lin" valueType="num">
                                      <p:cBhvr>
                                        <p:cTn id="9" dur="1000" fill="hold"/>
                                        <p:tgtEl>
                                          <p:spTgt spid="624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Picture 5" descr="كشف-أعمار-الذمم"/>
          <p:cNvPicPr>
            <a:picLocks noGrp="1" noChangeAspect="1" noChangeArrowheads="1"/>
          </p:cNvPicPr>
          <p:nvPr>
            <p:ph/>
          </p:nvPr>
        </p:nvPicPr>
        <p:blipFill>
          <a:blip r:embed="rId3"/>
          <a:srcRect/>
          <a:stretch>
            <a:fillRect/>
          </a:stretch>
        </p:blipFill>
        <p:spPr>
          <a:xfrm>
            <a:off x="755650" y="1052513"/>
            <a:ext cx="7848600" cy="4681537"/>
          </a:xfrm>
          <a:noFill/>
        </p:spPr>
      </p:pic>
      <p:sp>
        <p:nvSpPr>
          <p:cNvPr id="64518" name="Rectangle 6"/>
          <p:cNvSpPr>
            <a:spLocks noChangeArrowheads="1"/>
          </p:cNvSpPr>
          <p:nvPr/>
        </p:nvSpPr>
        <p:spPr bwMode="auto">
          <a:xfrm>
            <a:off x="3924300" y="6237288"/>
            <a:ext cx="1517650" cy="396875"/>
          </a:xfrm>
          <a:prstGeom prst="rect">
            <a:avLst/>
          </a:prstGeom>
          <a:noFill/>
          <a:ln w="9525">
            <a:noFill/>
            <a:miter lim="800000"/>
            <a:headEnd/>
            <a:tailEnd/>
          </a:ln>
        </p:spPr>
        <p:txBody>
          <a:bodyPr wrap="none">
            <a:spAutoFit/>
          </a:bodyPr>
          <a:lstStyle/>
          <a:p>
            <a:pPr>
              <a:spcBef>
                <a:spcPct val="50000"/>
              </a:spcBef>
            </a:pPr>
            <a:r>
              <a:rPr lang="ar-JO" sz="1200" b="0">
                <a:solidFill>
                  <a:srgbClr val="307AE6"/>
                </a:solidFill>
              </a:rPr>
              <a:t>اضغط أي مفتاح</a:t>
            </a:r>
            <a:r>
              <a:rPr lang="ar-JO">
                <a:solidFill>
                  <a:srgbClr val="307AE6"/>
                </a:solidFill>
              </a:rPr>
              <a:t> </a:t>
            </a:r>
            <a:r>
              <a:rPr lang="ar-JO" sz="1200" b="0">
                <a:solidFill>
                  <a:srgbClr val="307AE6"/>
                </a:solidFill>
              </a:rPr>
              <a:t>للاستمرار</a:t>
            </a:r>
            <a:endParaRPr lang="en-US" sz="1200" b="0">
              <a:solidFill>
                <a:srgbClr val="307AE6"/>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64518"/>
                                        </p:tgtEl>
                                        <p:attrNameLst>
                                          <p:attrName>style.visibility</p:attrName>
                                        </p:attrNameLst>
                                      </p:cBhvr>
                                      <p:to>
                                        <p:strVal val="visible"/>
                                      </p:to>
                                    </p:set>
                                    <p:animEffect transition="in" filter="fade">
                                      <p:cBhvr>
                                        <p:cTn id="7" dur="1000"/>
                                        <p:tgtEl>
                                          <p:spTgt spid="64518"/>
                                        </p:tgtEl>
                                      </p:cBhvr>
                                    </p:animEffect>
                                    <p:anim calcmode="lin" valueType="num">
                                      <p:cBhvr>
                                        <p:cTn id="8" dur="1000" fill="hold"/>
                                        <p:tgtEl>
                                          <p:spTgt spid="64518"/>
                                        </p:tgtEl>
                                        <p:attrNameLst>
                                          <p:attrName>ppt_w</p:attrName>
                                        </p:attrNameLst>
                                      </p:cBhvr>
                                      <p:tavLst>
                                        <p:tav tm="0" fmla="#ppt_w*sin(2.5*pi*$)">
                                          <p:val>
                                            <p:fltVal val="0"/>
                                          </p:val>
                                        </p:tav>
                                        <p:tav tm="100000">
                                          <p:val>
                                            <p:fltVal val="1"/>
                                          </p:val>
                                        </p:tav>
                                      </p:tavLst>
                                    </p:anim>
                                    <p:anim calcmode="lin" valueType="num">
                                      <p:cBhvr>
                                        <p:cTn id="9" dur="1000" fill="hold"/>
                                        <p:tgtEl>
                                          <p:spTgt spid="645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3" name="WordArt 5"/>
          <p:cNvSpPr>
            <a:spLocks noChangeArrowheads="1" noChangeShapeType="1" noTextEdit="1"/>
          </p:cNvSpPr>
          <p:nvPr/>
        </p:nvSpPr>
        <p:spPr bwMode="auto">
          <a:xfrm>
            <a:off x="2916238" y="333375"/>
            <a:ext cx="3529012" cy="576263"/>
          </a:xfrm>
          <a:prstGeom prst="rect">
            <a:avLst/>
          </a:prstGeom>
        </p:spPr>
        <p:txBody>
          <a:bodyPr wrap="none" fromWordArt="1">
            <a:prstTxWarp prst="textPlain">
              <a:avLst>
                <a:gd name="adj" fmla="val 50000"/>
              </a:avLst>
            </a:prstTxWarp>
          </a:bodyPr>
          <a:lstStyle/>
          <a:p>
            <a:pPr algn="ctr"/>
            <a:r>
              <a:rPr lang="ar-JO" sz="2400" kern="10">
                <a:ln w="9525">
                  <a:noFill/>
                  <a:round/>
                  <a:headEnd/>
                  <a:tailEnd/>
                </a:ln>
                <a:gradFill rotWithShape="1">
                  <a:gsLst>
                    <a:gs pos="0">
                      <a:srgbClr val="3399FF"/>
                    </a:gs>
                    <a:gs pos="100000">
                      <a:srgbClr val="333399"/>
                    </a:gs>
                  </a:gsLst>
                  <a:path path="rect">
                    <a:fillToRect r="100000" b="100000"/>
                  </a:path>
                </a:gradFill>
                <a:effectLst>
                  <a:outerShdw dist="35921" dir="2700000" algn="ctr" rotWithShape="0">
                    <a:srgbClr val="C0C0C0">
                      <a:alpha val="79999"/>
                    </a:srgbClr>
                  </a:outerShdw>
                </a:effectLst>
                <a:latin typeface="Arial"/>
                <a:cs typeface="Arial"/>
              </a:rPr>
              <a:t>الحلول التي نوفرها لكم </a:t>
            </a:r>
            <a:endParaRPr lang="en-US" sz="2400" kern="10">
              <a:ln w="9525">
                <a:noFill/>
                <a:round/>
                <a:headEnd/>
                <a:tailEnd/>
              </a:ln>
              <a:gradFill rotWithShape="1">
                <a:gsLst>
                  <a:gs pos="0">
                    <a:srgbClr val="3399FF"/>
                  </a:gs>
                  <a:gs pos="100000">
                    <a:srgbClr val="333399"/>
                  </a:gs>
                </a:gsLst>
                <a:path path="rect">
                  <a:fillToRect r="100000" b="100000"/>
                </a:path>
              </a:gradFill>
              <a:effectLst>
                <a:outerShdw dist="35921" dir="2700000" algn="ctr" rotWithShape="0">
                  <a:srgbClr val="C0C0C0">
                    <a:alpha val="79999"/>
                  </a:srgbClr>
                </a:outerShdw>
              </a:effectLst>
              <a:latin typeface="Arial"/>
              <a:cs typeface="Arial"/>
            </a:endParaRPr>
          </a:p>
        </p:txBody>
      </p:sp>
      <p:pic>
        <p:nvPicPr>
          <p:cNvPr id="22535" name="Picture 7" descr="POS3"/>
          <p:cNvPicPr>
            <a:picLocks noChangeAspect="1" noChangeArrowheads="1"/>
          </p:cNvPicPr>
          <p:nvPr/>
        </p:nvPicPr>
        <p:blipFill>
          <a:blip r:embed="rId3" cstate="print"/>
          <a:srcRect/>
          <a:stretch>
            <a:fillRect/>
          </a:stretch>
        </p:blipFill>
        <p:spPr bwMode="auto">
          <a:xfrm>
            <a:off x="6443663" y="1341438"/>
            <a:ext cx="1512887" cy="1487487"/>
          </a:xfrm>
          <a:prstGeom prst="rect">
            <a:avLst/>
          </a:prstGeom>
          <a:noFill/>
          <a:ln w="9525">
            <a:noFill/>
            <a:miter lim="800000"/>
            <a:headEnd/>
            <a:tailEnd/>
          </a:ln>
        </p:spPr>
      </p:pic>
      <p:pic>
        <p:nvPicPr>
          <p:cNvPr id="22538" name="Picture 10" descr="sms"/>
          <p:cNvPicPr>
            <a:picLocks noChangeAspect="1" noChangeArrowheads="1"/>
          </p:cNvPicPr>
          <p:nvPr/>
        </p:nvPicPr>
        <p:blipFill>
          <a:blip r:embed="rId4"/>
          <a:srcRect/>
          <a:stretch>
            <a:fillRect/>
          </a:stretch>
        </p:blipFill>
        <p:spPr bwMode="auto">
          <a:xfrm>
            <a:off x="7235825" y="3933825"/>
            <a:ext cx="1462088" cy="1511300"/>
          </a:xfrm>
          <a:prstGeom prst="rect">
            <a:avLst/>
          </a:prstGeom>
          <a:noFill/>
          <a:ln w="9525">
            <a:noFill/>
            <a:miter lim="800000"/>
            <a:headEnd/>
            <a:tailEnd/>
          </a:ln>
        </p:spPr>
      </p:pic>
      <p:sp>
        <p:nvSpPr>
          <p:cNvPr id="22543" name="Text Box 15"/>
          <p:cNvSpPr txBox="1">
            <a:spLocks noChangeArrowheads="1"/>
          </p:cNvSpPr>
          <p:nvPr/>
        </p:nvSpPr>
        <p:spPr bwMode="auto">
          <a:xfrm>
            <a:off x="6084888" y="2781300"/>
            <a:ext cx="2592387" cy="3968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نقاط البيع</a:t>
            </a:r>
            <a:endParaRPr lang="en-US">
              <a:solidFill>
                <a:srgbClr val="307AE6"/>
              </a:solidFill>
            </a:endParaRPr>
          </a:p>
        </p:txBody>
      </p:sp>
      <p:sp>
        <p:nvSpPr>
          <p:cNvPr id="22544" name="Text Box 16"/>
          <p:cNvSpPr txBox="1">
            <a:spLocks noChangeArrowheads="1"/>
          </p:cNvSpPr>
          <p:nvPr/>
        </p:nvSpPr>
        <p:spPr bwMode="auto">
          <a:xfrm>
            <a:off x="3348038" y="2781300"/>
            <a:ext cx="2016125" cy="3968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قارءة الباركود</a:t>
            </a:r>
            <a:endParaRPr lang="en-US">
              <a:solidFill>
                <a:srgbClr val="307AE6"/>
              </a:solidFill>
            </a:endParaRPr>
          </a:p>
        </p:txBody>
      </p:sp>
      <p:sp>
        <p:nvSpPr>
          <p:cNvPr id="13319" name="Text Box 17"/>
          <p:cNvSpPr txBox="1">
            <a:spLocks noChangeArrowheads="1"/>
          </p:cNvSpPr>
          <p:nvPr/>
        </p:nvSpPr>
        <p:spPr bwMode="auto">
          <a:xfrm>
            <a:off x="539750" y="1484313"/>
            <a:ext cx="2303463" cy="396875"/>
          </a:xfrm>
          <a:prstGeom prst="rect">
            <a:avLst/>
          </a:prstGeom>
          <a:noFill/>
          <a:ln w="9525">
            <a:noFill/>
            <a:miter lim="800000"/>
            <a:headEnd/>
            <a:tailEnd/>
          </a:ln>
        </p:spPr>
        <p:txBody>
          <a:bodyPr>
            <a:spAutoFit/>
          </a:bodyPr>
          <a:lstStyle/>
          <a:p>
            <a:pPr>
              <a:spcBef>
                <a:spcPct val="50000"/>
              </a:spcBef>
            </a:pPr>
            <a:endParaRPr lang="en-US"/>
          </a:p>
        </p:txBody>
      </p:sp>
      <p:sp>
        <p:nvSpPr>
          <p:cNvPr id="22546" name="Text Box 18"/>
          <p:cNvSpPr txBox="1">
            <a:spLocks noChangeArrowheads="1"/>
          </p:cNvSpPr>
          <p:nvPr/>
        </p:nvSpPr>
        <p:spPr bwMode="auto">
          <a:xfrm>
            <a:off x="900113" y="2852738"/>
            <a:ext cx="1800225" cy="3968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طابعة الباركود</a:t>
            </a:r>
            <a:endParaRPr lang="en-US">
              <a:solidFill>
                <a:srgbClr val="307AE6"/>
              </a:solidFill>
            </a:endParaRPr>
          </a:p>
        </p:txBody>
      </p:sp>
      <p:sp>
        <p:nvSpPr>
          <p:cNvPr id="22547" name="Text Box 19"/>
          <p:cNvSpPr txBox="1">
            <a:spLocks noChangeArrowheads="1"/>
          </p:cNvSpPr>
          <p:nvPr/>
        </p:nvSpPr>
        <p:spPr bwMode="auto">
          <a:xfrm>
            <a:off x="0" y="5445125"/>
            <a:ext cx="2089150" cy="3968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جهاز جرد القطع</a:t>
            </a:r>
            <a:endParaRPr lang="en-US">
              <a:solidFill>
                <a:srgbClr val="307AE6"/>
              </a:solidFill>
            </a:endParaRPr>
          </a:p>
        </p:txBody>
      </p:sp>
      <p:sp>
        <p:nvSpPr>
          <p:cNvPr id="22548" name="Text Box 20"/>
          <p:cNvSpPr txBox="1">
            <a:spLocks noChangeArrowheads="1"/>
          </p:cNvSpPr>
          <p:nvPr/>
        </p:nvSpPr>
        <p:spPr bwMode="auto">
          <a:xfrm>
            <a:off x="2555875" y="5445125"/>
            <a:ext cx="2016125" cy="3968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ملصقات الباركود</a:t>
            </a:r>
            <a:endParaRPr lang="en-US">
              <a:solidFill>
                <a:srgbClr val="307AE6"/>
              </a:solidFill>
            </a:endParaRPr>
          </a:p>
        </p:txBody>
      </p:sp>
      <p:sp>
        <p:nvSpPr>
          <p:cNvPr id="22549" name="Text Box 21"/>
          <p:cNvSpPr txBox="1">
            <a:spLocks noChangeArrowheads="1"/>
          </p:cNvSpPr>
          <p:nvPr/>
        </p:nvSpPr>
        <p:spPr bwMode="auto">
          <a:xfrm>
            <a:off x="4572000" y="5373688"/>
            <a:ext cx="2808288" cy="3968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متابعة الدوام </a:t>
            </a:r>
          </a:p>
        </p:txBody>
      </p:sp>
      <p:sp>
        <p:nvSpPr>
          <p:cNvPr id="22550" name="Text Box 22"/>
          <p:cNvSpPr txBox="1">
            <a:spLocks noChangeArrowheads="1"/>
          </p:cNvSpPr>
          <p:nvPr/>
        </p:nvSpPr>
        <p:spPr bwMode="auto">
          <a:xfrm>
            <a:off x="7127875" y="5445125"/>
            <a:ext cx="2016125" cy="7016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خدمة الرسائل القصيرة </a:t>
            </a:r>
            <a:r>
              <a:rPr lang="en-US">
                <a:solidFill>
                  <a:srgbClr val="307AE6"/>
                </a:solidFill>
              </a:rPr>
              <a:t>SMS</a:t>
            </a:r>
          </a:p>
        </p:txBody>
      </p:sp>
      <p:pic>
        <p:nvPicPr>
          <p:cNvPr id="22552" name="Picture 24" descr="Atendance"/>
          <p:cNvPicPr>
            <a:picLocks noChangeAspect="1" noChangeArrowheads="1"/>
          </p:cNvPicPr>
          <p:nvPr/>
        </p:nvPicPr>
        <p:blipFill>
          <a:blip r:embed="rId5"/>
          <a:srcRect/>
          <a:stretch>
            <a:fillRect/>
          </a:stretch>
        </p:blipFill>
        <p:spPr bwMode="auto">
          <a:xfrm>
            <a:off x="5292725" y="3933825"/>
            <a:ext cx="1511300" cy="1511300"/>
          </a:xfrm>
          <a:prstGeom prst="rect">
            <a:avLst/>
          </a:prstGeom>
          <a:noFill/>
          <a:ln w="9525">
            <a:noFill/>
            <a:miter lim="800000"/>
            <a:headEnd/>
            <a:tailEnd/>
          </a:ln>
        </p:spPr>
      </p:pic>
      <p:pic>
        <p:nvPicPr>
          <p:cNvPr id="22553" name="Picture 25" descr="Scanner"/>
          <p:cNvPicPr>
            <a:picLocks noChangeAspect="1" noChangeArrowheads="1"/>
          </p:cNvPicPr>
          <p:nvPr/>
        </p:nvPicPr>
        <p:blipFill>
          <a:blip r:embed="rId6"/>
          <a:srcRect/>
          <a:stretch>
            <a:fillRect/>
          </a:stretch>
        </p:blipFill>
        <p:spPr bwMode="auto">
          <a:xfrm>
            <a:off x="3563938" y="1341438"/>
            <a:ext cx="1512887" cy="1474787"/>
          </a:xfrm>
          <a:prstGeom prst="rect">
            <a:avLst/>
          </a:prstGeom>
          <a:noFill/>
          <a:ln w="9525">
            <a:noFill/>
            <a:miter lim="800000"/>
            <a:headEnd/>
            <a:tailEnd/>
          </a:ln>
        </p:spPr>
      </p:pic>
      <p:pic>
        <p:nvPicPr>
          <p:cNvPr id="22554" name="Picture 26" descr="ZebraPrinter"/>
          <p:cNvPicPr>
            <a:picLocks noChangeAspect="1" noChangeArrowheads="1"/>
          </p:cNvPicPr>
          <p:nvPr/>
        </p:nvPicPr>
        <p:blipFill>
          <a:blip r:embed="rId7"/>
          <a:srcRect/>
          <a:stretch>
            <a:fillRect/>
          </a:stretch>
        </p:blipFill>
        <p:spPr bwMode="auto">
          <a:xfrm>
            <a:off x="1042988" y="1412875"/>
            <a:ext cx="1512887" cy="1470025"/>
          </a:xfrm>
          <a:prstGeom prst="rect">
            <a:avLst/>
          </a:prstGeom>
          <a:noFill/>
          <a:ln w="9525">
            <a:noFill/>
            <a:miter lim="800000"/>
            <a:headEnd/>
            <a:tailEnd/>
          </a:ln>
        </p:spPr>
      </p:pic>
      <p:pic>
        <p:nvPicPr>
          <p:cNvPr id="22555" name="Picture 27" descr="Motorola_MC9190-Z_LG"/>
          <p:cNvPicPr>
            <a:picLocks noChangeAspect="1" noChangeArrowheads="1"/>
          </p:cNvPicPr>
          <p:nvPr/>
        </p:nvPicPr>
        <p:blipFill>
          <a:blip r:embed="rId8"/>
          <a:srcRect/>
          <a:stretch>
            <a:fillRect/>
          </a:stretch>
        </p:blipFill>
        <p:spPr bwMode="auto">
          <a:xfrm>
            <a:off x="323850" y="3933825"/>
            <a:ext cx="1476375" cy="1511300"/>
          </a:xfrm>
          <a:prstGeom prst="rect">
            <a:avLst/>
          </a:prstGeom>
          <a:noFill/>
          <a:ln w="9525">
            <a:noFill/>
            <a:miter lim="800000"/>
            <a:headEnd/>
            <a:tailEnd/>
          </a:ln>
        </p:spPr>
      </p:pic>
      <p:sp>
        <p:nvSpPr>
          <p:cNvPr id="22556" name="Rectangle 28"/>
          <p:cNvSpPr>
            <a:spLocks noChangeArrowheads="1"/>
          </p:cNvSpPr>
          <p:nvPr/>
        </p:nvSpPr>
        <p:spPr bwMode="auto">
          <a:xfrm>
            <a:off x="3751263" y="6283325"/>
            <a:ext cx="1517650" cy="396875"/>
          </a:xfrm>
          <a:prstGeom prst="rect">
            <a:avLst/>
          </a:prstGeom>
          <a:noFill/>
          <a:ln w="9525">
            <a:noFill/>
            <a:miter lim="800000"/>
            <a:headEnd/>
            <a:tailEnd/>
          </a:ln>
        </p:spPr>
        <p:txBody>
          <a:bodyPr wrap="none">
            <a:spAutoFit/>
          </a:bodyPr>
          <a:lstStyle/>
          <a:p>
            <a:pPr>
              <a:spcBef>
                <a:spcPct val="50000"/>
              </a:spcBef>
            </a:pPr>
            <a:r>
              <a:rPr lang="ar-JO" sz="1200" b="0">
                <a:solidFill>
                  <a:srgbClr val="307AE6"/>
                </a:solidFill>
              </a:rPr>
              <a:t>اضغط أي مفتاح</a:t>
            </a:r>
            <a:r>
              <a:rPr lang="ar-JO">
                <a:solidFill>
                  <a:srgbClr val="307AE6"/>
                </a:solidFill>
              </a:rPr>
              <a:t> </a:t>
            </a:r>
            <a:r>
              <a:rPr lang="ar-JO" sz="1200" b="0">
                <a:solidFill>
                  <a:srgbClr val="307AE6"/>
                </a:solidFill>
              </a:rPr>
              <a:t>للاستمرار</a:t>
            </a:r>
            <a:endParaRPr lang="en-US" sz="1200" b="0">
              <a:solidFill>
                <a:srgbClr val="307AE6"/>
              </a:solidFill>
            </a:endParaRPr>
          </a:p>
        </p:txBody>
      </p:sp>
      <p:pic>
        <p:nvPicPr>
          <p:cNvPr id="22557" name="Picture 29" descr="Labels_Pack"/>
          <p:cNvPicPr>
            <a:picLocks noChangeAspect="1" noChangeArrowheads="1"/>
          </p:cNvPicPr>
          <p:nvPr/>
        </p:nvPicPr>
        <p:blipFill>
          <a:blip r:embed="rId9"/>
          <a:srcRect/>
          <a:stretch>
            <a:fillRect/>
          </a:stretch>
        </p:blipFill>
        <p:spPr bwMode="auto">
          <a:xfrm>
            <a:off x="2195513" y="3933825"/>
            <a:ext cx="2808287" cy="151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slide(fromBottom)">
                                      <p:cBhvr>
                                        <p:cTn id="7" dur="1000"/>
                                        <p:tgtEl>
                                          <p:spTgt spid="2253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2554"/>
                                        </p:tgtEl>
                                        <p:attrNameLst>
                                          <p:attrName>style.visibility</p:attrName>
                                        </p:attrNameLst>
                                      </p:cBhvr>
                                      <p:to>
                                        <p:strVal val="visible"/>
                                      </p:to>
                                    </p:set>
                                    <p:animEffect transition="in" filter="dissolve">
                                      <p:cBhvr>
                                        <p:cTn id="11" dur="1000"/>
                                        <p:tgtEl>
                                          <p:spTgt spid="2255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546"/>
                                        </p:tgtEl>
                                        <p:attrNameLst>
                                          <p:attrName>style.visibility</p:attrName>
                                        </p:attrNameLst>
                                      </p:cBhvr>
                                      <p:to>
                                        <p:strVal val="visible"/>
                                      </p:to>
                                    </p:set>
                                    <p:animEffect transition="in" filter="fade">
                                      <p:cBhvr>
                                        <p:cTn id="15" dur="500"/>
                                        <p:tgtEl>
                                          <p:spTgt spid="22546"/>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22553"/>
                                        </p:tgtEl>
                                        <p:attrNameLst>
                                          <p:attrName>style.visibility</p:attrName>
                                        </p:attrNameLst>
                                      </p:cBhvr>
                                      <p:to>
                                        <p:strVal val="visible"/>
                                      </p:to>
                                    </p:set>
                                    <p:animEffect transition="in" filter="dissolve">
                                      <p:cBhvr>
                                        <p:cTn id="19" dur="1000"/>
                                        <p:tgtEl>
                                          <p:spTgt spid="22553"/>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2544"/>
                                        </p:tgtEl>
                                        <p:attrNameLst>
                                          <p:attrName>style.visibility</p:attrName>
                                        </p:attrNameLst>
                                      </p:cBhvr>
                                      <p:to>
                                        <p:strVal val="visible"/>
                                      </p:to>
                                    </p:set>
                                    <p:animEffect transition="in" filter="fade">
                                      <p:cBhvr>
                                        <p:cTn id="23" dur="500"/>
                                        <p:tgtEl>
                                          <p:spTgt spid="22544"/>
                                        </p:tgtEl>
                                      </p:cBhvr>
                                    </p:animEffect>
                                  </p:childTnLst>
                                </p:cTn>
                              </p:par>
                            </p:childTnLst>
                          </p:cTn>
                        </p:par>
                        <p:par>
                          <p:cTn id="24" fill="hold">
                            <p:stCondLst>
                              <p:cond delay="4000"/>
                            </p:stCondLst>
                            <p:childTnLst>
                              <p:par>
                                <p:cTn id="25" presetID="9" presetClass="entr" presetSubtype="0" fill="hold" nodeType="afterEffect">
                                  <p:stCondLst>
                                    <p:cond delay="0"/>
                                  </p:stCondLst>
                                  <p:childTnLst>
                                    <p:set>
                                      <p:cBhvr>
                                        <p:cTn id="26" dur="1" fill="hold">
                                          <p:stCondLst>
                                            <p:cond delay="0"/>
                                          </p:stCondLst>
                                        </p:cTn>
                                        <p:tgtEl>
                                          <p:spTgt spid="22535"/>
                                        </p:tgtEl>
                                        <p:attrNameLst>
                                          <p:attrName>style.visibility</p:attrName>
                                        </p:attrNameLst>
                                      </p:cBhvr>
                                      <p:to>
                                        <p:strVal val="visible"/>
                                      </p:to>
                                    </p:set>
                                    <p:animEffect transition="in" filter="dissolve">
                                      <p:cBhvr>
                                        <p:cTn id="27" dur="1000"/>
                                        <p:tgtEl>
                                          <p:spTgt spid="22535"/>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22543"/>
                                        </p:tgtEl>
                                        <p:attrNameLst>
                                          <p:attrName>style.visibility</p:attrName>
                                        </p:attrNameLst>
                                      </p:cBhvr>
                                      <p:to>
                                        <p:strVal val="visible"/>
                                      </p:to>
                                    </p:set>
                                    <p:animEffect transition="in" filter="fade">
                                      <p:cBhvr>
                                        <p:cTn id="31" dur="500"/>
                                        <p:tgtEl>
                                          <p:spTgt spid="22543"/>
                                        </p:tgtEl>
                                      </p:cBhvr>
                                    </p:animEffect>
                                  </p:childTnLst>
                                </p:cTn>
                              </p:par>
                            </p:childTnLst>
                          </p:cTn>
                        </p:par>
                        <p:par>
                          <p:cTn id="32" fill="hold">
                            <p:stCondLst>
                              <p:cond delay="5500"/>
                            </p:stCondLst>
                            <p:childTnLst>
                              <p:par>
                                <p:cTn id="33" presetID="9" presetClass="entr" presetSubtype="0" fill="hold" nodeType="afterEffect">
                                  <p:stCondLst>
                                    <p:cond delay="0"/>
                                  </p:stCondLst>
                                  <p:childTnLst>
                                    <p:set>
                                      <p:cBhvr>
                                        <p:cTn id="34" dur="1" fill="hold">
                                          <p:stCondLst>
                                            <p:cond delay="0"/>
                                          </p:stCondLst>
                                        </p:cTn>
                                        <p:tgtEl>
                                          <p:spTgt spid="22555"/>
                                        </p:tgtEl>
                                        <p:attrNameLst>
                                          <p:attrName>style.visibility</p:attrName>
                                        </p:attrNameLst>
                                      </p:cBhvr>
                                      <p:to>
                                        <p:strVal val="visible"/>
                                      </p:to>
                                    </p:set>
                                    <p:animEffect transition="in" filter="dissolve">
                                      <p:cBhvr>
                                        <p:cTn id="35" dur="1000"/>
                                        <p:tgtEl>
                                          <p:spTgt spid="22555"/>
                                        </p:tgtEl>
                                      </p:cBhvr>
                                    </p:animEffect>
                                  </p:childTnLst>
                                </p:cTn>
                              </p:par>
                            </p:childTnLst>
                          </p:cTn>
                        </p:par>
                        <p:par>
                          <p:cTn id="36" fill="hold">
                            <p:stCondLst>
                              <p:cond delay="6500"/>
                            </p:stCondLst>
                            <p:childTnLst>
                              <p:par>
                                <p:cTn id="37" presetID="10" presetClass="entr" presetSubtype="0" fill="hold" grpId="0" nodeType="afterEffect">
                                  <p:stCondLst>
                                    <p:cond delay="0"/>
                                  </p:stCondLst>
                                  <p:childTnLst>
                                    <p:set>
                                      <p:cBhvr>
                                        <p:cTn id="38" dur="1" fill="hold">
                                          <p:stCondLst>
                                            <p:cond delay="0"/>
                                          </p:stCondLst>
                                        </p:cTn>
                                        <p:tgtEl>
                                          <p:spTgt spid="22547"/>
                                        </p:tgtEl>
                                        <p:attrNameLst>
                                          <p:attrName>style.visibility</p:attrName>
                                        </p:attrNameLst>
                                      </p:cBhvr>
                                      <p:to>
                                        <p:strVal val="visible"/>
                                      </p:to>
                                    </p:set>
                                    <p:animEffect transition="in" filter="fade">
                                      <p:cBhvr>
                                        <p:cTn id="39" dur="500"/>
                                        <p:tgtEl>
                                          <p:spTgt spid="22547"/>
                                        </p:tgtEl>
                                      </p:cBhvr>
                                    </p:animEffect>
                                  </p:childTnLst>
                                </p:cTn>
                              </p:par>
                            </p:childTnLst>
                          </p:cTn>
                        </p:par>
                        <p:par>
                          <p:cTn id="40" fill="hold">
                            <p:stCondLst>
                              <p:cond delay="7000"/>
                            </p:stCondLst>
                            <p:childTnLst>
                              <p:par>
                                <p:cTn id="41" presetID="9" presetClass="entr" presetSubtype="0" fill="hold" nodeType="afterEffect">
                                  <p:stCondLst>
                                    <p:cond delay="0"/>
                                  </p:stCondLst>
                                  <p:childTnLst>
                                    <p:set>
                                      <p:cBhvr>
                                        <p:cTn id="42" dur="1" fill="hold">
                                          <p:stCondLst>
                                            <p:cond delay="0"/>
                                          </p:stCondLst>
                                        </p:cTn>
                                        <p:tgtEl>
                                          <p:spTgt spid="22557"/>
                                        </p:tgtEl>
                                        <p:attrNameLst>
                                          <p:attrName>style.visibility</p:attrName>
                                        </p:attrNameLst>
                                      </p:cBhvr>
                                      <p:to>
                                        <p:strVal val="visible"/>
                                      </p:to>
                                    </p:set>
                                    <p:animEffect transition="in" filter="dissolve">
                                      <p:cBhvr>
                                        <p:cTn id="43" dur="1000"/>
                                        <p:tgtEl>
                                          <p:spTgt spid="22557"/>
                                        </p:tgtEl>
                                      </p:cBhvr>
                                    </p:animEffect>
                                  </p:childTnLst>
                                </p:cTn>
                              </p:par>
                            </p:childTnLst>
                          </p:cTn>
                        </p:par>
                        <p:par>
                          <p:cTn id="44" fill="hold">
                            <p:stCondLst>
                              <p:cond delay="8000"/>
                            </p:stCondLst>
                            <p:childTnLst>
                              <p:par>
                                <p:cTn id="45" presetID="10" presetClass="entr" presetSubtype="0" fill="hold" grpId="0" nodeType="afterEffect">
                                  <p:stCondLst>
                                    <p:cond delay="0"/>
                                  </p:stCondLst>
                                  <p:childTnLst>
                                    <p:set>
                                      <p:cBhvr>
                                        <p:cTn id="46" dur="1" fill="hold">
                                          <p:stCondLst>
                                            <p:cond delay="0"/>
                                          </p:stCondLst>
                                        </p:cTn>
                                        <p:tgtEl>
                                          <p:spTgt spid="22548"/>
                                        </p:tgtEl>
                                        <p:attrNameLst>
                                          <p:attrName>style.visibility</p:attrName>
                                        </p:attrNameLst>
                                      </p:cBhvr>
                                      <p:to>
                                        <p:strVal val="visible"/>
                                      </p:to>
                                    </p:set>
                                    <p:animEffect transition="in" filter="fade">
                                      <p:cBhvr>
                                        <p:cTn id="47" dur="500"/>
                                        <p:tgtEl>
                                          <p:spTgt spid="22548"/>
                                        </p:tgtEl>
                                      </p:cBhvr>
                                    </p:animEffect>
                                  </p:childTnLst>
                                </p:cTn>
                              </p:par>
                            </p:childTnLst>
                          </p:cTn>
                        </p:par>
                        <p:par>
                          <p:cTn id="48" fill="hold">
                            <p:stCondLst>
                              <p:cond delay="8500"/>
                            </p:stCondLst>
                            <p:childTnLst>
                              <p:par>
                                <p:cTn id="49" presetID="9" presetClass="entr" presetSubtype="0" fill="hold" nodeType="afterEffect">
                                  <p:stCondLst>
                                    <p:cond delay="0"/>
                                  </p:stCondLst>
                                  <p:childTnLst>
                                    <p:set>
                                      <p:cBhvr>
                                        <p:cTn id="50" dur="1" fill="hold">
                                          <p:stCondLst>
                                            <p:cond delay="0"/>
                                          </p:stCondLst>
                                        </p:cTn>
                                        <p:tgtEl>
                                          <p:spTgt spid="22552"/>
                                        </p:tgtEl>
                                        <p:attrNameLst>
                                          <p:attrName>style.visibility</p:attrName>
                                        </p:attrNameLst>
                                      </p:cBhvr>
                                      <p:to>
                                        <p:strVal val="visible"/>
                                      </p:to>
                                    </p:set>
                                    <p:animEffect transition="in" filter="dissolve">
                                      <p:cBhvr>
                                        <p:cTn id="51" dur="500"/>
                                        <p:tgtEl>
                                          <p:spTgt spid="22552"/>
                                        </p:tgtEl>
                                      </p:cBhvr>
                                    </p:animEffect>
                                  </p:childTnLst>
                                </p:cTn>
                              </p:par>
                            </p:childTnLst>
                          </p:cTn>
                        </p:par>
                        <p:par>
                          <p:cTn id="52" fill="hold">
                            <p:stCondLst>
                              <p:cond delay="9000"/>
                            </p:stCondLst>
                            <p:childTnLst>
                              <p:par>
                                <p:cTn id="53" presetID="10" presetClass="entr" presetSubtype="0" fill="hold" grpId="0" nodeType="afterEffect">
                                  <p:stCondLst>
                                    <p:cond delay="0"/>
                                  </p:stCondLst>
                                  <p:childTnLst>
                                    <p:set>
                                      <p:cBhvr>
                                        <p:cTn id="54" dur="1" fill="hold">
                                          <p:stCondLst>
                                            <p:cond delay="0"/>
                                          </p:stCondLst>
                                        </p:cTn>
                                        <p:tgtEl>
                                          <p:spTgt spid="22549"/>
                                        </p:tgtEl>
                                        <p:attrNameLst>
                                          <p:attrName>style.visibility</p:attrName>
                                        </p:attrNameLst>
                                      </p:cBhvr>
                                      <p:to>
                                        <p:strVal val="visible"/>
                                      </p:to>
                                    </p:set>
                                    <p:animEffect transition="in" filter="fade">
                                      <p:cBhvr>
                                        <p:cTn id="55" dur="1000"/>
                                        <p:tgtEl>
                                          <p:spTgt spid="22549"/>
                                        </p:tgtEl>
                                      </p:cBhvr>
                                    </p:animEffect>
                                  </p:childTnLst>
                                </p:cTn>
                              </p:par>
                            </p:childTnLst>
                          </p:cTn>
                        </p:par>
                        <p:par>
                          <p:cTn id="56" fill="hold">
                            <p:stCondLst>
                              <p:cond delay="10000"/>
                            </p:stCondLst>
                            <p:childTnLst>
                              <p:par>
                                <p:cTn id="57" presetID="9" presetClass="entr" presetSubtype="0" fill="hold" nodeType="afterEffect">
                                  <p:stCondLst>
                                    <p:cond delay="0"/>
                                  </p:stCondLst>
                                  <p:childTnLst>
                                    <p:set>
                                      <p:cBhvr>
                                        <p:cTn id="58" dur="1" fill="hold">
                                          <p:stCondLst>
                                            <p:cond delay="0"/>
                                          </p:stCondLst>
                                        </p:cTn>
                                        <p:tgtEl>
                                          <p:spTgt spid="22538"/>
                                        </p:tgtEl>
                                        <p:attrNameLst>
                                          <p:attrName>style.visibility</p:attrName>
                                        </p:attrNameLst>
                                      </p:cBhvr>
                                      <p:to>
                                        <p:strVal val="visible"/>
                                      </p:to>
                                    </p:set>
                                    <p:animEffect transition="in" filter="dissolve">
                                      <p:cBhvr>
                                        <p:cTn id="59" dur="500"/>
                                        <p:tgtEl>
                                          <p:spTgt spid="22538"/>
                                        </p:tgtEl>
                                      </p:cBhvr>
                                    </p:animEffect>
                                  </p:childTnLst>
                                </p:cTn>
                              </p:par>
                            </p:childTnLst>
                          </p:cTn>
                        </p:par>
                        <p:par>
                          <p:cTn id="60" fill="hold">
                            <p:stCondLst>
                              <p:cond delay="10500"/>
                            </p:stCondLst>
                            <p:childTnLst>
                              <p:par>
                                <p:cTn id="61" presetID="10" presetClass="entr" presetSubtype="0" fill="hold" grpId="0" nodeType="afterEffect">
                                  <p:stCondLst>
                                    <p:cond delay="0"/>
                                  </p:stCondLst>
                                  <p:childTnLst>
                                    <p:set>
                                      <p:cBhvr>
                                        <p:cTn id="62" dur="1" fill="hold">
                                          <p:stCondLst>
                                            <p:cond delay="0"/>
                                          </p:stCondLst>
                                        </p:cTn>
                                        <p:tgtEl>
                                          <p:spTgt spid="22550"/>
                                        </p:tgtEl>
                                        <p:attrNameLst>
                                          <p:attrName>style.visibility</p:attrName>
                                        </p:attrNameLst>
                                      </p:cBhvr>
                                      <p:to>
                                        <p:strVal val="visible"/>
                                      </p:to>
                                    </p:set>
                                    <p:animEffect transition="in" filter="fade">
                                      <p:cBhvr>
                                        <p:cTn id="63" dur="1000"/>
                                        <p:tgtEl>
                                          <p:spTgt spid="22550"/>
                                        </p:tgtEl>
                                      </p:cBhvr>
                                    </p:animEffect>
                                  </p:childTnLst>
                                </p:cTn>
                              </p:par>
                            </p:childTnLst>
                          </p:cTn>
                        </p:par>
                        <p:par>
                          <p:cTn id="64" fill="hold">
                            <p:stCondLst>
                              <p:cond delay="11500"/>
                            </p:stCondLst>
                            <p:childTnLst>
                              <p:par>
                                <p:cTn id="65" presetID="45" presetClass="entr" presetSubtype="0" fill="hold" grpId="0" nodeType="afterEffect">
                                  <p:stCondLst>
                                    <p:cond delay="0"/>
                                  </p:stCondLst>
                                  <p:iterate type="lt">
                                    <p:tmPct val="10000"/>
                                  </p:iterate>
                                  <p:childTnLst>
                                    <p:set>
                                      <p:cBhvr>
                                        <p:cTn id="66" dur="1" fill="hold">
                                          <p:stCondLst>
                                            <p:cond delay="0"/>
                                          </p:stCondLst>
                                        </p:cTn>
                                        <p:tgtEl>
                                          <p:spTgt spid="22556"/>
                                        </p:tgtEl>
                                        <p:attrNameLst>
                                          <p:attrName>style.visibility</p:attrName>
                                        </p:attrNameLst>
                                      </p:cBhvr>
                                      <p:to>
                                        <p:strVal val="visible"/>
                                      </p:to>
                                    </p:set>
                                    <p:animEffect transition="in" filter="fade">
                                      <p:cBhvr>
                                        <p:cTn id="67" dur="1000"/>
                                        <p:tgtEl>
                                          <p:spTgt spid="22556"/>
                                        </p:tgtEl>
                                      </p:cBhvr>
                                    </p:animEffect>
                                    <p:anim calcmode="lin" valueType="num">
                                      <p:cBhvr>
                                        <p:cTn id="68" dur="1000" fill="hold"/>
                                        <p:tgtEl>
                                          <p:spTgt spid="22556"/>
                                        </p:tgtEl>
                                        <p:attrNameLst>
                                          <p:attrName>ppt_w</p:attrName>
                                        </p:attrNameLst>
                                      </p:cBhvr>
                                      <p:tavLst>
                                        <p:tav tm="0" fmla="#ppt_w*sin(2.5*pi*$)">
                                          <p:val>
                                            <p:fltVal val="0"/>
                                          </p:val>
                                        </p:tav>
                                        <p:tav tm="100000">
                                          <p:val>
                                            <p:fltVal val="1"/>
                                          </p:val>
                                        </p:tav>
                                      </p:tavLst>
                                    </p:anim>
                                    <p:anim calcmode="lin" valueType="num">
                                      <p:cBhvr>
                                        <p:cTn id="69" dur="1000" fill="hold"/>
                                        <p:tgtEl>
                                          <p:spTgt spid="225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43" grpId="0"/>
      <p:bldP spid="22544" grpId="0"/>
      <p:bldP spid="22546" grpId="0"/>
      <p:bldP spid="22547" grpId="0"/>
      <p:bldP spid="22548" grpId="0"/>
      <p:bldP spid="22549" grpId="0"/>
      <p:bldP spid="22550" grpId="0"/>
      <p:bldP spid="225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8" name="WordArt 4"/>
          <p:cNvSpPr>
            <a:spLocks noChangeArrowheads="1" noChangeShapeType="1" noTextEdit="1"/>
          </p:cNvSpPr>
          <p:nvPr/>
        </p:nvSpPr>
        <p:spPr bwMode="auto">
          <a:xfrm>
            <a:off x="2916238" y="333375"/>
            <a:ext cx="3529012" cy="576263"/>
          </a:xfrm>
          <a:prstGeom prst="rect">
            <a:avLst/>
          </a:prstGeom>
        </p:spPr>
        <p:txBody>
          <a:bodyPr wrap="none" fromWordArt="1">
            <a:prstTxWarp prst="textPlain">
              <a:avLst>
                <a:gd name="adj" fmla="val 50000"/>
              </a:avLst>
            </a:prstTxWarp>
          </a:bodyPr>
          <a:lstStyle/>
          <a:p>
            <a:pPr algn="ctr"/>
            <a:r>
              <a:rPr lang="ar-JO" sz="2400" kern="10">
                <a:ln w="9525">
                  <a:noFill/>
                  <a:round/>
                  <a:headEnd/>
                  <a:tailEnd/>
                </a:ln>
                <a:gradFill rotWithShape="1">
                  <a:gsLst>
                    <a:gs pos="0">
                      <a:srgbClr val="3399FF"/>
                    </a:gs>
                    <a:gs pos="100000">
                      <a:srgbClr val="333399"/>
                    </a:gs>
                  </a:gsLst>
                  <a:path path="rect">
                    <a:fillToRect r="100000" b="100000"/>
                  </a:path>
                </a:gradFill>
                <a:effectLst>
                  <a:outerShdw dist="35921" dir="2700000" algn="ctr" rotWithShape="0">
                    <a:srgbClr val="C0C0C0">
                      <a:alpha val="79999"/>
                    </a:srgbClr>
                  </a:outerShdw>
                </a:effectLst>
                <a:latin typeface="Arial"/>
                <a:cs typeface="Arial"/>
              </a:rPr>
              <a:t>بعض زبائننا </a:t>
            </a:r>
            <a:endParaRPr lang="en-US" sz="2400" kern="10">
              <a:ln w="9525">
                <a:noFill/>
                <a:round/>
                <a:headEnd/>
                <a:tailEnd/>
              </a:ln>
              <a:gradFill rotWithShape="1">
                <a:gsLst>
                  <a:gs pos="0">
                    <a:srgbClr val="3399FF"/>
                  </a:gs>
                  <a:gs pos="100000">
                    <a:srgbClr val="333399"/>
                  </a:gs>
                </a:gsLst>
                <a:path path="rect">
                  <a:fillToRect r="100000" b="100000"/>
                </a:path>
              </a:gradFill>
              <a:effectLst>
                <a:outerShdw dist="35921" dir="2700000" algn="ctr" rotWithShape="0">
                  <a:srgbClr val="C0C0C0">
                    <a:alpha val="79999"/>
                  </a:srgbClr>
                </a:outerShdw>
              </a:effectLst>
              <a:latin typeface="Arial"/>
              <a:cs typeface="Arial"/>
            </a:endParaRPr>
          </a:p>
        </p:txBody>
      </p:sp>
      <p:pic>
        <p:nvPicPr>
          <p:cNvPr id="21546" name="Picture 42" descr="الدبلوماسي لتأجير السيارات"/>
          <p:cNvPicPr>
            <a:picLocks noChangeAspect="1" noChangeArrowheads="1"/>
          </p:cNvPicPr>
          <p:nvPr/>
        </p:nvPicPr>
        <p:blipFill>
          <a:blip r:embed="rId3"/>
          <a:srcRect/>
          <a:stretch>
            <a:fillRect/>
          </a:stretch>
        </p:blipFill>
        <p:spPr bwMode="auto">
          <a:xfrm>
            <a:off x="5580063" y="4005263"/>
            <a:ext cx="1079500" cy="863600"/>
          </a:xfrm>
          <a:prstGeom prst="rect">
            <a:avLst/>
          </a:prstGeom>
          <a:noFill/>
          <a:ln w="9525">
            <a:noFill/>
            <a:miter lim="800000"/>
            <a:headEnd/>
            <a:tailEnd/>
          </a:ln>
        </p:spPr>
      </p:pic>
      <p:pic>
        <p:nvPicPr>
          <p:cNvPr id="21548" name="Picture 44" descr="الخبراء العرب في الهندسة واﻹدارة1"/>
          <p:cNvPicPr>
            <a:picLocks noChangeAspect="1" noChangeArrowheads="1"/>
          </p:cNvPicPr>
          <p:nvPr/>
        </p:nvPicPr>
        <p:blipFill>
          <a:blip r:embed="rId4"/>
          <a:srcRect/>
          <a:stretch>
            <a:fillRect/>
          </a:stretch>
        </p:blipFill>
        <p:spPr bwMode="auto">
          <a:xfrm>
            <a:off x="3924300" y="5229225"/>
            <a:ext cx="2089150" cy="415925"/>
          </a:xfrm>
          <a:prstGeom prst="rect">
            <a:avLst/>
          </a:prstGeom>
          <a:noFill/>
          <a:ln w="9525">
            <a:noFill/>
            <a:miter lim="800000"/>
            <a:headEnd/>
            <a:tailEnd/>
          </a:ln>
        </p:spPr>
      </p:pic>
      <p:pic>
        <p:nvPicPr>
          <p:cNvPr id="21551" name="Picture 47" descr="شركة المجموعة المتحدة للخدمات اللوجستية"/>
          <p:cNvPicPr>
            <a:picLocks noChangeAspect="1" noChangeArrowheads="1"/>
          </p:cNvPicPr>
          <p:nvPr/>
        </p:nvPicPr>
        <p:blipFill>
          <a:blip r:embed="rId5"/>
          <a:srcRect/>
          <a:stretch>
            <a:fillRect/>
          </a:stretch>
        </p:blipFill>
        <p:spPr bwMode="auto">
          <a:xfrm>
            <a:off x="7308850" y="4005263"/>
            <a:ext cx="1079500" cy="865187"/>
          </a:xfrm>
          <a:prstGeom prst="rect">
            <a:avLst/>
          </a:prstGeom>
          <a:noFill/>
          <a:ln w="9525">
            <a:noFill/>
            <a:miter lim="800000"/>
            <a:headEnd/>
            <a:tailEnd/>
          </a:ln>
        </p:spPr>
      </p:pic>
      <p:pic>
        <p:nvPicPr>
          <p:cNvPr id="21552" name="Picture 48" descr="دار الخبرة"/>
          <p:cNvPicPr>
            <a:picLocks noChangeAspect="1" noChangeArrowheads="1"/>
          </p:cNvPicPr>
          <p:nvPr/>
        </p:nvPicPr>
        <p:blipFill>
          <a:blip r:embed="rId6"/>
          <a:srcRect/>
          <a:stretch>
            <a:fillRect/>
          </a:stretch>
        </p:blipFill>
        <p:spPr bwMode="auto">
          <a:xfrm>
            <a:off x="3924300" y="5734050"/>
            <a:ext cx="2089150" cy="425450"/>
          </a:xfrm>
          <a:prstGeom prst="rect">
            <a:avLst/>
          </a:prstGeom>
          <a:noFill/>
          <a:ln w="9525">
            <a:noFill/>
            <a:miter lim="800000"/>
            <a:headEnd/>
            <a:tailEnd/>
          </a:ln>
        </p:spPr>
      </p:pic>
      <p:pic>
        <p:nvPicPr>
          <p:cNvPr id="21553" name="Picture 49" descr="شركة بلة للادوات الكهربائية2"/>
          <p:cNvPicPr>
            <a:picLocks noChangeAspect="1" noChangeArrowheads="1"/>
          </p:cNvPicPr>
          <p:nvPr/>
        </p:nvPicPr>
        <p:blipFill>
          <a:blip r:embed="rId7"/>
          <a:srcRect/>
          <a:stretch>
            <a:fillRect/>
          </a:stretch>
        </p:blipFill>
        <p:spPr bwMode="auto">
          <a:xfrm>
            <a:off x="755650" y="5229225"/>
            <a:ext cx="1081088" cy="936625"/>
          </a:xfrm>
          <a:prstGeom prst="rect">
            <a:avLst/>
          </a:prstGeom>
          <a:noFill/>
          <a:ln w="9525">
            <a:noFill/>
            <a:miter lim="800000"/>
            <a:headEnd/>
            <a:tailEnd/>
          </a:ln>
        </p:spPr>
      </p:pic>
      <p:pic>
        <p:nvPicPr>
          <p:cNvPr id="21554" name="Picture 50" descr="مجوهرات يعيش"/>
          <p:cNvPicPr>
            <a:picLocks noChangeAspect="1" noChangeArrowheads="1"/>
          </p:cNvPicPr>
          <p:nvPr/>
        </p:nvPicPr>
        <p:blipFill>
          <a:blip r:embed="rId8"/>
          <a:srcRect/>
          <a:stretch>
            <a:fillRect/>
          </a:stretch>
        </p:blipFill>
        <p:spPr bwMode="auto">
          <a:xfrm>
            <a:off x="2268538" y="5229225"/>
            <a:ext cx="1079500" cy="935038"/>
          </a:xfrm>
          <a:prstGeom prst="rect">
            <a:avLst/>
          </a:prstGeom>
          <a:noFill/>
          <a:ln w="9525">
            <a:noFill/>
            <a:miter lim="800000"/>
            <a:headEnd/>
            <a:tailEnd/>
          </a:ln>
        </p:spPr>
      </p:pic>
      <p:pic>
        <p:nvPicPr>
          <p:cNvPr id="21555" name="Picture 51" descr="مطعم كاسبر"/>
          <p:cNvPicPr>
            <a:picLocks noChangeAspect="1" noChangeArrowheads="1"/>
          </p:cNvPicPr>
          <p:nvPr/>
        </p:nvPicPr>
        <p:blipFill>
          <a:blip r:embed="rId9"/>
          <a:srcRect/>
          <a:stretch>
            <a:fillRect/>
          </a:stretch>
        </p:blipFill>
        <p:spPr bwMode="auto">
          <a:xfrm>
            <a:off x="3995738" y="4005263"/>
            <a:ext cx="1081087" cy="882650"/>
          </a:xfrm>
          <a:prstGeom prst="rect">
            <a:avLst/>
          </a:prstGeom>
          <a:noFill/>
          <a:ln w="9525">
            <a:noFill/>
            <a:miter lim="800000"/>
            <a:headEnd/>
            <a:tailEnd/>
          </a:ln>
        </p:spPr>
      </p:pic>
      <p:pic>
        <p:nvPicPr>
          <p:cNvPr id="21557" name="Picture 53" descr="AlzainLOGOS"/>
          <p:cNvPicPr>
            <a:picLocks noChangeAspect="1" noChangeArrowheads="1"/>
          </p:cNvPicPr>
          <p:nvPr/>
        </p:nvPicPr>
        <p:blipFill>
          <a:blip r:embed="rId10"/>
          <a:srcRect/>
          <a:stretch>
            <a:fillRect/>
          </a:stretch>
        </p:blipFill>
        <p:spPr bwMode="auto">
          <a:xfrm>
            <a:off x="3995738" y="1341438"/>
            <a:ext cx="1081087" cy="863600"/>
          </a:xfrm>
          <a:prstGeom prst="rect">
            <a:avLst/>
          </a:prstGeom>
          <a:noFill/>
          <a:ln w="9525">
            <a:noFill/>
            <a:miter lim="800000"/>
            <a:headEnd/>
            <a:tailEnd/>
          </a:ln>
        </p:spPr>
      </p:pic>
      <p:pic>
        <p:nvPicPr>
          <p:cNvPr id="21558" name="Picture 54" descr="AneraLOGOS"/>
          <p:cNvPicPr>
            <a:picLocks noChangeAspect="1" noChangeArrowheads="1"/>
          </p:cNvPicPr>
          <p:nvPr/>
        </p:nvPicPr>
        <p:blipFill>
          <a:blip r:embed="rId11"/>
          <a:srcRect/>
          <a:stretch>
            <a:fillRect/>
          </a:stretch>
        </p:blipFill>
        <p:spPr bwMode="auto">
          <a:xfrm>
            <a:off x="755650" y="4005263"/>
            <a:ext cx="1079500" cy="863600"/>
          </a:xfrm>
          <a:prstGeom prst="rect">
            <a:avLst/>
          </a:prstGeom>
          <a:noFill/>
          <a:ln w="9525">
            <a:noFill/>
            <a:miter lim="800000"/>
            <a:headEnd/>
            <a:tailEnd/>
          </a:ln>
        </p:spPr>
      </p:pic>
      <p:pic>
        <p:nvPicPr>
          <p:cNvPr id="21559" name="Picture 55" descr="BritishLOGOS"/>
          <p:cNvPicPr>
            <a:picLocks noChangeAspect="1" noChangeArrowheads="1"/>
          </p:cNvPicPr>
          <p:nvPr/>
        </p:nvPicPr>
        <p:blipFill>
          <a:blip r:embed="rId12"/>
          <a:srcRect/>
          <a:stretch>
            <a:fillRect/>
          </a:stretch>
        </p:blipFill>
        <p:spPr bwMode="auto">
          <a:xfrm>
            <a:off x="2268538" y="4005263"/>
            <a:ext cx="1081087" cy="863600"/>
          </a:xfrm>
          <a:prstGeom prst="rect">
            <a:avLst/>
          </a:prstGeom>
          <a:noFill/>
          <a:ln w="9525">
            <a:noFill/>
            <a:miter lim="800000"/>
            <a:headEnd/>
            <a:tailEnd/>
          </a:ln>
        </p:spPr>
      </p:pic>
      <p:pic>
        <p:nvPicPr>
          <p:cNvPr id="21561" name="Picture 57" descr="DamasLOGOS"/>
          <p:cNvPicPr>
            <a:picLocks noChangeAspect="1" noChangeArrowheads="1"/>
          </p:cNvPicPr>
          <p:nvPr/>
        </p:nvPicPr>
        <p:blipFill>
          <a:blip r:embed="rId13"/>
          <a:srcRect/>
          <a:stretch>
            <a:fillRect/>
          </a:stretch>
        </p:blipFill>
        <p:spPr bwMode="auto">
          <a:xfrm>
            <a:off x="5580063" y="1341438"/>
            <a:ext cx="1079500" cy="863600"/>
          </a:xfrm>
          <a:prstGeom prst="rect">
            <a:avLst/>
          </a:prstGeom>
          <a:noFill/>
          <a:ln w="9525">
            <a:noFill/>
            <a:miter lim="800000"/>
            <a:headEnd/>
            <a:tailEnd/>
          </a:ln>
        </p:spPr>
      </p:pic>
      <p:pic>
        <p:nvPicPr>
          <p:cNvPr id="21562" name="Picture 58" descr="DivaLOGOS"/>
          <p:cNvPicPr>
            <a:picLocks noChangeAspect="1" noChangeArrowheads="1"/>
          </p:cNvPicPr>
          <p:nvPr/>
        </p:nvPicPr>
        <p:blipFill>
          <a:blip r:embed="rId14"/>
          <a:srcRect/>
          <a:stretch>
            <a:fillRect/>
          </a:stretch>
        </p:blipFill>
        <p:spPr bwMode="auto">
          <a:xfrm>
            <a:off x="827088" y="1341438"/>
            <a:ext cx="936625" cy="869950"/>
          </a:xfrm>
          <a:prstGeom prst="rect">
            <a:avLst/>
          </a:prstGeom>
          <a:noFill/>
          <a:ln w="9525">
            <a:noFill/>
            <a:miter lim="800000"/>
            <a:headEnd/>
            <a:tailEnd/>
          </a:ln>
        </p:spPr>
      </p:pic>
      <p:pic>
        <p:nvPicPr>
          <p:cNvPr id="21563" name="Picture 59" descr="ImseehLOGOS"/>
          <p:cNvPicPr>
            <a:picLocks noChangeAspect="1" noChangeArrowheads="1"/>
          </p:cNvPicPr>
          <p:nvPr/>
        </p:nvPicPr>
        <p:blipFill>
          <a:blip r:embed="rId15"/>
          <a:srcRect/>
          <a:stretch>
            <a:fillRect/>
          </a:stretch>
        </p:blipFill>
        <p:spPr bwMode="auto">
          <a:xfrm>
            <a:off x="2268538" y="1341438"/>
            <a:ext cx="1081087" cy="863600"/>
          </a:xfrm>
          <a:prstGeom prst="rect">
            <a:avLst/>
          </a:prstGeom>
          <a:noFill/>
          <a:ln w="9525">
            <a:noFill/>
            <a:miter lim="800000"/>
            <a:headEnd/>
            <a:tailEnd/>
          </a:ln>
        </p:spPr>
      </p:pic>
      <p:pic>
        <p:nvPicPr>
          <p:cNvPr id="21564" name="Picture 60" descr="IradaLOGOS"/>
          <p:cNvPicPr>
            <a:picLocks noChangeAspect="1" noChangeArrowheads="1"/>
          </p:cNvPicPr>
          <p:nvPr/>
        </p:nvPicPr>
        <p:blipFill>
          <a:blip r:embed="rId16"/>
          <a:srcRect/>
          <a:stretch>
            <a:fillRect/>
          </a:stretch>
        </p:blipFill>
        <p:spPr bwMode="auto">
          <a:xfrm>
            <a:off x="7308850" y="2708275"/>
            <a:ext cx="1079500" cy="863600"/>
          </a:xfrm>
          <a:prstGeom prst="rect">
            <a:avLst/>
          </a:prstGeom>
          <a:noFill/>
          <a:ln w="9525">
            <a:noFill/>
            <a:miter lim="800000"/>
            <a:headEnd/>
            <a:tailEnd/>
          </a:ln>
        </p:spPr>
      </p:pic>
      <p:pic>
        <p:nvPicPr>
          <p:cNvPr id="21565" name="Picture 61" descr="IzmirianLOGOS"/>
          <p:cNvPicPr>
            <a:picLocks noChangeAspect="1" noChangeArrowheads="1"/>
          </p:cNvPicPr>
          <p:nvPr/>
        </p:nvPicPr>
        <p:blipFill>
          <a:blip r:embed="rId17"/>
          <a:srcRect/>
          <a:stretch>
            <a:fillRect/>
          </a:stretch>
        </p:blipFill>
        <p:spPr bwMode="auto">
          <a:xfrm>
            <a:off x="7308850" y="1341438"/>
            <a:ext cx="1079500" cy="863600"/>
          </a:xfrm>
          <a:prstGeom prst="rect">
            <a:avLst/>
          </a:prstGeom>
          <a:noFill/>
          <a:ln w="9525">
            <a:noFill/>
            <a:miter lim="800000"/>
            <a:headEnd/>
            <a:tailEnd/>
          </a:ln>
        </p:spPr>
      </p:pic>
      <p:pic>
        <p:nvPicPr>
          <p:cNvPr id="21566" name="Picture 62" descr="JafferLOGOS"/>
          <p:cNvPicPr>
            <a:picLocks noChangeAspect="1" noChangeArrowheads="1"/>
          </p:cNvPicPr>
          <p:nvPr/>
        </p:nvPicPr>
        <p:blipFill>
          <a:blip r:embed="rId18"/>
          <a:srcRect/>
          <a:stretch>
            <a:fillRect/>
          </a:stretch>
        </p:blipFill>
        <p:spPr bwMode="auto">
          <a:xfrm>
            <a:off x="755650" y="2708275"/>
            <a:ext cx="1081088" cy="863600"/>
          </a:xfrm>
          <a:prstGeom prst="rect">
            <a:avLst/>
          </a:prstGeom>
          <a:noFill/>
          <a:ln w="9525">
            <a:noFill/>
            <a:miter lim="800000"/>
            <a:headEnd/>
            <a:tailEnd/>
          </a:ln>
        </p:spPr>
      </p:pic>
      <p:pic>
        <p:nvPicPr>
          <p:cNvPr id="21567" name="Picture 63" descr="KayaliLOGOS"/>
          <p:cNvPicPr>
            <a:picLocks noChangeAspect="1" noChangeArrowheads="1"/>
          </p:cNvPicPr>
          <p:nvPr/>
        </p:nvPicPr>
        <p:blipFill>
          <a:blip r:embed="rId19"/>
          <a:srcRect/>
          <a:stretch>
            <a:fillRect/>
          </a:stretch>
        </p:blipFill>
        <p:spPr bwMode="auto">
          <a:xfrm>
            <a:off x="2268538" y="2708275"/>
            <a:ext cx="1081087" cy="863600"/>
          </a:xfrm>
          <a:prstGeom prst="rect">
            <a:avLst/>
          </a:prstGeom>
          <a:noFill/>
          <a:ln w="9525">
            <a:noFill/>
            <a:miter lim="800000"/>
            <a:headEnd/>
            <a:tailEnd/>
          </a:ln>
        </p:spPr>
      </p:pic>
      <p:pic>
        <p:nvPicPr>
          <p:cNvPr id="21568" name="Picture 64" descr="SakkijhaLOGOS"/>
          <p:cNvPicPr>
            <a:picLocks noChangeAspect="1" noChangeArrowheads="1"/>
          </p:cNvPicPr>
          <p:nvPr/>
        </p:nvPicPr>
        <p:blipFill>
          <a:blip r:embed="rId20"/>
          <a:srcRect/>
          <a:stretch>
            <a:fillRect/>
          </a:stretch>
        </p:blipFill>
        <p:spPr bwMode="auto">
          <a:xfrm>
            <a:off x="3995738" y="2708275"/>
            <a:ext cx="1081087" cy="863600"/>
          </a:xfrm>
          <a:prstGeom prst="rect">
            <a:avLst/>
          </a:prstGeom>
          <a:noFill/>
          <a:ln w="9525">
            <a:noFill/>
            <a:miter lim="800000"/>
            <a:headEnd/>
            <a:tailEnd/>
          </a:ln>
        </p:spPr>
      </p:pic>
      <p:sp>
        <p:nvSpPr>
          <p:cNvPr id="21569" name="Rectangle 65"/>
          <p:cNvSpPr>
            <a:spLocks noChangeArrowheads="1"/>
          </p:cNvSpPr>
          <p:nvPr/>
        </p:nvSpPr>
        <p:spPr bwMode="auto">
          <a:xfrm>
            <a:off x="3808413" y="6381750"/>
            <a:ext cx="1533525" cy="274638"/>
          </a:xfrm>
          <a:prstGeom prst="rect">
            <a:avLst/>
          </a:prstGeom>
          <a:noFill/>
          <a:ln w="9525">
            <a:noFill/>
            <a:miter lim="800000"/>
            <a:headEnd/>
            <a:tailEnd/>
          </a:ln>
        </p:spPr>
        <p:txBody>
          <a:bodyPr wrap="none">
            <a:spAutoFit/>
          </a:bodyPr>
          <a:lstStyle/>
          <a:p>
            <a:pPr>
              <a:spcBef>
                <a:spcPct val="50000"/>
              </a:spcBef>
            </a:pPr>
            <a:r>
              <a:rPr lang="ar-JO" sz="1200" b="0">
                <a:solidFill>
                  <a:srgbClr val="307AE6"/>
                </a:solidFill>
              </a:rPr>
              <a:t>اضغط أي مفتاح  للاستمرار</a:t>
            </a:r>
            <a:endParaRPr lang="en-US" sz="1200" b="0">
              <a:solidFill>
                <a:srgbClr val="307AE6"/>
              </a:solidFill>
            </a:endParaRPr>
          </a:p>
        </p:txBody>
      </p:sp>
      <p:pic>
        <p:nvPicPr>
          <p:cNvPr id="21571" name="Picture 67" descr="MainLOGO"/>
          <p:cNvPicPr>
            <a:picLocks noChangeAspect="1" noChangeArrowheads="1"/>
          </p:cNvPicPr>
          <p:nvPr/>
        </p:nvPicPr>
        <p:blipFill>
          <a:blip r:embed="rId21"/>
          <a:srcRect/>
          <a:stretch>
            <a:fillRect/>
          </a:stretch>
        </p:blipFill>
        <p:spPr bwMode="auto">
          <a:xfrm>
            <a:off x="6300788" y="5229225"/>
            <a:ext cx="2087562" cy="400050"/>
          </a:xfrm>
          <a:prstGeom prst="rect">
            <a:avLst/>
          </a:prstGeom>
          <a:noFill/>
          <a:ln w="9525">
            <a:noFill/>
            <a:miter lim="800000"/>
            <a:headEnd/>
            <a:tailEnd/>
          </a:ln>
        </p:spPr>
      </p:pic>
      <p:pic>
        <p:nvPicPr>
          <p:cNvPr id="21572" name="Picture 68" descr="IkkawiLOGOS"/>
          <p:cNvPicPr>
            <a:picLocks noChangeAspect="1" noChangeArrowheads="1"/>
          </p:cNvPicPr>
          <p:nvPr/>
        </p:nvPicPr>
        <p:blipFill>
          <a:blip r:embed="rId22"/>
          <a:srcRect/>
          <a:stretch>
            <a:fillRect/>
          </a:stretch>
        </p:blipFill>
        <p:spPr bwMode="auto">
          <a:xfrm>
            <a:off x="5580063" y="2708275"/>
            <a:ext cx="1079500" cy="865188"/>
          </a:xfrm>
          <a:prstGeom prst="rect">
            <a:avLst/>
          </a:prstGeom>
          <a:noFill/>
          <a:ln w="9525">
            <a:noFill/>
            <a:miter lim="800000"/>
            <a:headEnd/>
            <a:tailEnd/>
          </a:ln>
        </p:spPr>
      </p:pic>
      <p:pic>
        <p:nvPicPr>
          <p:cNvPr id="21573" name="Picture 69" descr="SoraqiaLogo"/>
          <p:cNvPicPr>
            <a:picLocks noChangeAspect="1" noChangeArrowheads="1"/>
          </p:cNvPicPr>
          <p:nvPr/>
        </p:nvPicPr>
        <p:blipFill>
          <a:blip r:embed="rId23"/>
          <a:srcRect/>
          <a:stretch>
            <a:fillRect/>
          </a:stretch>
        </p:blipFill>
        <p:spPr bwMode="auto">
          <a:xfrm>
            <a:off x="6300788" y="5734050"/>
            <a:ext cx="2087562" cy="419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slide(fromBottom)">
                                      <p:cBhvr>
                                        <p:cTn id="7" dur="1000"/>
                                        <p:tgtEl>
                                          <p:spTgt spid="21508"/>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1562"/>
                                        </p:tgtEl>
                                        <p:attrNameLst>
                                          <p:attrName>style.visibility</p:attrName>
                                        </p:attrNameLst>
                                      </p:cBhvr>
                                      <p:to>
                                        <p:strVal val="visible"/>
                                      </p:to>
                                    </p:set>
                                    <p:animEffect transition="in" filter="dissolve">
                                      <p:cBhvr>
                                        <p:cTn id="11" dur="1000"/>
                                        <p:tgtEl>
                                          <p:spTgt spid="21562"/>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21563"/>
                                        </p:tgtEl>
                                        <p:attrNameLst>
                                          <p:attrName>style.visibility</p:attrName>
                                        </p:attrNameLst>
                                      </p:cBhvr>
                                      <p:to>
                                        <p:strVal val="visible"/>
                                      </p:to>
                                    </p:set>
                                    <p:animEffect transition="in" filter="dissolve">
                                      <p:cBhvr>
                                        <p:cTn id="15" dur="1000"/>
                                        <p:tgtEl>
                                          <p:spTgt spid="21563"/>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21557"/>
                                        </p:tgtEl>
                                        <p:attrNameLst>
                                          <p:attrName>style.visibility</p:attrName>
                                        </p:attrNameLst>
                                      </p:cBhvr>
                                      <p:to>
                                        <p:strVal val="visible"/>
                                      </p:to>
                                    </p:set>
                                    <p:animEffect transition="in" filter="dissolve">
                                      <p:cBhvr>
                                        <p:cTn id="19" dur="1000"/>
                                        <p:tgtEl>
                                          <p:spTgt spid="21557"/>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21561"/>
                                        </p:tgtEl>
                                        <p:attrNameLst>
                                          <p:attrName>style.visibility</p:attrName>
                                        </p:attrNameLst>
                                      </p:cBhvr>
                                      <p:to>
                                        <p:strVal val="visible"/>
                                      </p:to>
                                    </p:set>
                                    <p:animEffect transition="in" filter="dissolve">
                                      <p:cBhvr>
                                        <p:cTn id="23" dur="1000"/>
                                        <p:tgtEl>
                                          <p:spTgt spid="21561"/>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21565"/>
                                        </p:tgtEl>
                                        <p:attrNameLst>
                                          <p:attrName>style.visibility</p:attrName>
                                        </p:attrNameLst>
                                      </p:cBhvr>
                                      <p:to>
                                        <p:strVal val="visible"/>
                                      </p:to>
                                    </p:set>
                                    <p:animEffect transition="in" filter="dissolve">
                                      <p:cBhvr>
                                        <p:cTn id="27" dur="1000"/>
                                        <p:tgtEl>
                                          <p:spTgt spid="21565"/>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21566"/>
                                        </p:tgtEl>
                                        <p:attrNameLst>
                                          <p:attrName>style.visibility</p:attrName>
                                        </p:attrNameLst>
                                      </p:cBhvr>
                                      <p:to>
                                        <p:strVal val="visible"/>
                                      </p:to>
                                    </p:set>
                                    <p:animEffect transition="in" filter="dissolve">
                                      <p:cBhvr>
                                        <p:cTn id="31" dur="1000"/>
                                        <p:tgtEl>
                                          <p:spTgt spid="21566"/>
                                        </p:tgtEl>
                                      </p:cBhvr>
                                    </p:animEffect>
                                  </p:childTnLst>
                                </p:cTn>
                              </p:par>
                            </p:childTnLst>
                          </p:cTn>
                        </p:par>
                        <p:par>
                          <p:cTn id="32" fill="hold">
                            <p:stCondLst>
                              <p:cond delay="7000"/>
                            </p:stCondLst>
                            <p:childTnLst>
                              <p:par>
                                <p:cTn id="33" presetID="9" presetClass="entr" presetSubtype="0" fill="hold" nodeType="afterEffect">
                                  <p:stCondLst>
                                    <p:cond delay="0"/>
                                  </p:stCondLst>
                                  <p:childTnLst>
                                    <p:set>
                                      <p:cBhvr>
                                        <p:cTn id="34" dur="1" fill="hold">
                                          <p:stCondLst>
                                            <p:cond delay="0"/>
                                          </p:stCondLst>
                                        </p:cTn>
                                        <p:tgtEl>
                                          <p:spTgt spid="21567"/>
                                        </p:tgtEl>
                                        <p:attrNameLst>
                                          <p:attrName>style.visibility</p:attrName>
                                        </p:attrNameLst>
                                      </p:cBhvr>
                                      <p:to>
                                        <p:strVal val="visible"/>
                                      </p:to>
                                    </p:set>
                                    <p:animEffect transition="in" filter="dissolve">
                                      <p:cBhvr>
                                        <p:cTn id="35" dur="1000"/>
                                        <p:tgtEl>
                                          <p:spTgt spid="21567"/>
                                        </p:tgtEl>
                                      </p:cBhvr>
                                    </p:animEffect>
                                  </p:childTnLst>
                                </p:cTn>
                              </p:par>
                            </p:childTnLst>
                          </p:cTn>
                        </p:par>
                        <p:par>
                          <p:cTn id="36" fill="hold">
                            <p:stCondLst>
                              <p:cond delay="8000"/>
                            </p:stCondLst>
                            <p:childTnLst>
                              <p:par>
                                <p:cTn id="37" presetID="9" presetClass="entr" presetSubtype="0" fill="hold" nodeType="afterEffect">
                                  <p:stCondLst>
                                    <p:cond delay="0"/>
                                  </p:stCondLst>
                                  <p:childTnLst>
                                    <p:set>
                                      <p:cBhvr>
                                        <p:cTn id="38" dur="1" fill="hold">
                                          <p:stCondLst>
                                            <p:cond delay="0"/>
                                          </p:stCondLst>
                                        </p:cTn>
                                        <p:tgtEl>
                                          <p:spTgt spid="21568"/>
                                        </p:tgtEl>
                                        <p:attrNameLst>
                                          <p:attrName>style.visibility</p:attrName>
                                        </p:attrNameLst>
                                      </p:cBhvr>
                                      <p:to>
                                        <p:strVal val="visible"/>
                                      </p:to>
                                    </p:set>
                                    <p:animEffect transition="in" filter="dissolve">
                                      <p:cBhvr>
                                        <p:cTn id="39" dur="1000"/>
                                        <p:tgtEl>
                                          <p:spTgt spid="21568"/>
                                        </p:tgtEl>
                                      </p:cBhvr>
                                    </p:animEffect>
                                  </p:childTnLst>
                                </p:cTn>
                              </p:par>
                            </p:childTnLst>
                          </p:cTn>
                        </p:par>
                        <p:par>
                          <p:cTn id="40" fill="hold">
                            <p:stCondLst>
                              <p:cond delay="9000"/>
                            </p:stCondLst>
                            <p:childTnLst>
                              <p:par>
                                <p:cTn id="41" presetID="9" presetClass="entr" presetSubtype="0" fill="hold" nodeType="afterEffect">
                                  <p:stCondLst>
                                    <p:cond delay="0"/>
                                  </p:stCondLst>
                                  <p:childTnLst>
                                    <p:set>
                                      <p:cBhvr>
                                        <p:cTn id="42" dur="1" fill="hold">
                                          <p:stCondLst>
                                            <p:cond delay="0"/>
                                          </p:stCondLst>
                                        </p:cTn>
                                        <p:tgtEl>
                                          <p:spTgt spid="21572"/>
                                        </p:tgtEl>
                                        <p:attrNameLst>
                                          <p:attrName>style.visibility</p:attrName>
                                        </p:attrNameLst>
                                      </p:cBhvr>
                                      <p:to>
                                        <p:strVal val="visible"/>
                                      </p:to>
                                    </p:set>
                                    <p:animEffect transition="in" filter="dissolve">
                                      <p:cBhvr>
                                        <p:cTn id="43" dur="1000"/>
                                        <p:tgtEl>
                                          <p:spTgt spid="21572"/>
                                        </p:tgtEl>
                                      </p:cBhvr>
                                    </p:animEffect>
                                  </p:childTnLst>
                                </p:cTn>
                              </p:par>
                            </p:childTnLst>
                          </p:cTn>
                        </p:par>
                        <p:par>
                          <p:cTn id="44" fill="hold">
                            <p:stCondLst>
                              <p:cond delay="10000"/>
                            </p:stCondLst>
                            <p:childTnLst>
                              <p:par>
                                <p:cTn id="45" presetID="9" presetClass="entr" presetSubtype="0" fill="hold" nodeType="afterEffect">
                                  <p:stCondLst>
                                    <p:cond delay="0"/>
                                  </p:stCondLst>
                                  <p:childTnLst>
                                    <p:set>
                                      <p:cBhvr>
                                        <p:cTn id="46" dur="1" fill="hold">
                                          <p:stCondLst>
                                            <p:cond delay="0"/>
                                          </p:stCondLst>
                                        </p:cTn>
                                        <p:tgtEl>
                                          <p:spTgt spid="21564"/>
                                        </p:tgtEl>
                                        <p:attrNameLst>
                                          <p:attrName>style.visibility</p:attrName>
                                        </p:attrNameLst>
                                      </p:cBhvr>
                                      <p:to>
                                        <p:strVal val="visible"/>
                                      </p:to>
                                    </p:set>
                                    <p:animEffect transition="in" filter="dissolve">
                                      <p:cBhvr>
                                        <p:cTn id="47" dur="1000"/>
                                        <p:tgtEl>
                                          <p:spTgt spid="21564"/>
                                        </p:tgtEl>
                                      </p:cBhvr>
                                    </p:animEffect>
                                  </p:childTnLst>
                                </p:cTn>
                              </p:par>
                            </p:childTnLst>
                          </p:cTn>
                        </p:par>
                        <p:par>
                          <p:cTn id="48" fill="hold">
                            <p:stCondLst>
                              <p:cond delay="11000"/>
                            </p:stCondLst>
                            <p:childTnLst>
                              <p:par>
                                <p:cTn id="49" presetID="9" presetClass="entr" presetSubtype="0" fill="hold" nodeType="afterEffect">
                                  <p:stCondLst>
                                    <p:cond delay="0"/>
                                  </p:stCondLst>
                                  <p:childTnLst>
                                    <p:set>
                                      <p:cBhvr>
                                        <p:cTn id="50" dur="1" fill="hold">
                                          <p:stCondLst>
                                            <p:cond delay="0"/>
                                          </p:stCondLst>
                                        </p:cTn>
                                        <p:tgtEl>
                                          <p:spTgt spid="21558"/>
                                        </p:tgtEl>
                                        <p:attrNameLst>
                                          <p:attrName>style.visibility</p:attrName>
                                        </p:attrNameLst>
                                      </p:cBhvr>
                                      <p:to>
                                        <p:strVal val="visible"/>
                                      </p:to>
                                    </p:set>
                                    <p:animEffect transition="in" filter="dissolve">
                                      <p:cBhvr>
                                        <p:cTn id="51" dur="1000"/>
                                        <p:tgtEl>
                                          <p:spTgt spid="21558"/>
                                        </p:tgtEl>
                                      </p:cBhvr>
                                    </p:animEffect>
                                  </p:childTnLst>
                                </p:cTn>
                              </p:par>
                            </p:childTnLst>
                          </p:cTn>
                        </p:par>
                        <p:par>
                          <p:cTn id="52" fill="hold">
                            <p:stCondLst>
                              <p:cond delay="12000"/>
                            </p:stCondLst>
                            <p:childTnLst>
                              <p:par>
                                <p:cTn id="53" presetID="9" presetClass="entr" presetSubtype="0" fill="hold" nodeType="afterEffect">
                                  <p:stCondLst>
                                    <p:cond delay="0"/>
                                  </p:stCondLst>
                                  <p:childTnLst>
                                    <p:set>
                                      <p:cBhvr>
                                        <p:cTn id="54" dur="1" fill="hold">
                                          <p:stCondLst>
                                            <p:cond delay="0"/>
                                          </p:stCondLst>
                                        </p:cTn>
                                        <p:tgtEl>
                                          <p:spTgt spid="21559"/>
                                        </p:tgtEl>
                                        <p:attrNameLst>
                                          <p:attrName>style.visibility</p:attrName>
                                        </p:attrNameLst>
                                      </p:cBhvr>
                                      <p:to>
                                        <p:strVal val="visible"/>
                                      </p:to>
                                    </p:set>
                                    <p:animEffect transition="in" filter="dissolve">
                                      <p:cBhvr>
                                        <p:cTn id="55" dur="1000"/>
                                        <p:tgtEl>
                                          <p:spTgt spid="21559"/>
                                        </p:tgtEl>
                                      </p:cBhvr>
                                    </p:animEffect>
                                  </p:childTnLst>
                                </p:cTn>
                              </p:par>
                            </p:childTnLst>
                          </p:cTn>
                        </p:par>
                        <p:par>
                          <p:cTn id="56" fill="hold">
                            <p:stCondLst>
                              <p:cond delay="13000"/>
                            </p:stCondLst>
                            <p:childTnLst>
                              <p:par>
                                <p:cTn id="57" presetID="9" presetClass="entr" presetSubtype="0" fill="hold" nodeType="afterEffect">
                                  <p:stCondLst>
                                    <p:cond delay="0"/>
                                  </p:stCondLst>
                                  <p:childTnLst>
                                    <p:set>
                                      <p:cBhvr>
                                        <p:cTn id="58" dur="1" fill="hold">
                                          <p:stCondLst>
                                            <p:cond delay="0"/>
                                          </p:stCondLst>
                                        </p:cTn>
                                        <p:tgtEl>
                                          <p:spTgt spid="21555"/>
                                        </p:tgtEl>
                                        <p:attrNameLst>
                                          <p:attrName>style.visibility</p:attrName>
                                        </p:attrNameLst>
                                      </p:cBhvr>
                                      <p:to>
                                        <p:strVal val="visible"/>
                                      </p:to>
                                    </p:set>
                                    <p:animEffect transition="in" filter="dissolve">
                                      <p:cBhvr>
                                        <p:cTn id="59" dur="1000"/>
                                        <p:tgtEl>
                                          <p:spTgt spid="21555"/>
                                        </p:tgtEl>
                                      </p:cBhvr>
                                    </p:animEffect>
                                  </p:childTnLst>
                                </p:cTn>
                              </p:par>
                            </p:childTnLst>
                          </p:cTn>
                        </p:par>
                        <p:par>
                          <p:cTn id="60" fill="hold">
                            <p:stCondLst>
                              <p:cond delay="14000"/>
                            </p:stCondLst>
                            <p:childTnLst>
                              <p:par>
                                <p:cTn id="61" presetID="9" presetClass="entr" presetSubtype="0" fill="hold" nodeType="afterEffect">
                                  <p:stCondLst>
                                    <p:cond delay="0"/>
                                  </p:stCondLst>
                                  <p:childTnLst>
                                    <p:set>
                                      <p:cBhvr>
                                        <p:cTn id="62" dur="1" fill="hold">
                                          <p:stCondLst>
                                            <p:cond delay="0"/>
                                          </p:stCondLst>
                                        </p:cTn>
                                        <p:tgtEl>
                                          <p:spTgt spid="21546"/>
                                        </p:tgtEl>
                                        <p:attrNameLst>
                                          <p:attrName>style.visibility</p:attrName>
                                        </p:attrNameLst>
                                      </p:cBhvr>
                                      <p:to>
                                        <p:strVal val="visible"/>
                                      </p:to>
                                    </p:set>
                                    <p:animEffect transition="in" filter="dissolve">
                                      <p:cBhvr>
                                        <p:cTn id="63" dur="2000"/>
                                        <p:tgtEl>
                                          <p:spTgt spid="21546"/>
                                        </p:tgtEl>
                                      </p:cBhvr>
                                    </p:animEffect>
                                  </p:childTnLst>
                                </p:cTn>
                              </p:par>
                            </p:childTnLst>
                          </p:cTn>
                        </p:par>
                        <p:par>
                          <p:cTn id="64" fill="hold">
                            <p:stCondLst>
                              <p:cond delay="16000"/>
                            </p:stCondLst>
                            <p:childTnLst>
                              <p:par>
                                <p:cTn id="65" presetID="9" presetClass="entr" presetSubtype="0" fill="hold" nodeType="afterEffect">
                                  <p:stCondLst>
                                    <p:cond delay="0"/>
                                  </p:stCondLst>
                                  <p:childTnLst>
                                    <p:set>
                                      <p:cBhvr>
                                        <p:cTn id="66" dur="1" fill="hold">
                                          <p:stCondLst>
                                            <p:cond delay="0"/>
                                          </p:stCondLst>
                                        </p:cTn>
                                        <p:tgtEl>
                                          <p:spTgt spid="21551"/>
                                        </p:tgtEl>
                                        <p:attrNameLst>
                                          <p:attrName>style.visibility</p:attrName>
                                        </p:attrNameLst>
                                      </p:cBhvr>
                                      <p:to>
                                        <p:strVal val="visible"/>
                                      </p:to>
                                    </p:set>
                                    <p:animEffect transition="in" filter="dissolve">
                                      <p:cBhvr>
                                        <p:cTn id="67" dur="1000"/>
                                        <p:tgtEl>
                                          <p:spTgt spid="21551"/>
                                        </p:tgtEl>
                                      </p:cBhvr>
                                    </p:animEffect>
                                  </p:childTnLst>
                                </p:cTn>
                              </p:par>
                            </p:childTnLst>
                          </p:cTn>
                        </p:par>
                        <p:par>
                          <p:cTn id="68" fill="hold">
                            <p:stCondLst>
                              <p:cond delay="17000"/>
                            </p:stCondLst>
                            <p:childTnLst>
                              <p:par>
                                <p:cTn id="69" presetID="9" presetClass="entr" presetSubtype="0" fill="hold" nodeType="afterEffect">
                                  <p:stCondLst>
                                    <p:cond delay="0"/>
                                  </p:stCondLst>
                                  <p:childTnLst>
                                    <p:set>
                                      <p:cBhvr>
                                        <p:cTn id="70" dur="1" fill="hold">
                                          <p:stCondLst>
                                            <p:cond delay="0"/>
                                          </p:stCondLst>
                                        </p:cTn>
                                        <p:tgtEl>
                                          <p:spTgt spid="21553"/>
                                        </p:tgtEl>
                                        <p:attrNameLst>
                                          <p:attrName>style.visibility</p:attrName>
                                        </p:attrNameLst>
                                      </p:cBhvr>
                                      <p:to>
                                        <p:strVal val="visible"/>
                                      </p:to>
                                    </p:set>
                                    <p:animEffect transition="in" filter="dissolve">
                                      <p:cBhvr>
                                        <p:cTn id="71" dur="1000"/>
                                        <p:tgtEl>
                                          <p:spTgt spid="21553"/>
                                        </p:tgtEl>
                                      </p:cBhvr>
                                    </p:animEffect>
                                  </p:childTnLst>
                                </p:cTn>
                              </p:par>
                            </p:childTnLst>
                          </p:cTn>
                        </p:par>
                        <p:par>
                          <p:cTn id="72" fill="hold">
                            <p:stCondLst>
                              <p:cond delay="18000"/>
                            </p:stCondLst>
                            <p:childTnLst>
                              <p:par>
                                <p:cTn id="73" presetID="9" presetClass="entr" presetSubtype="0" fill="hold" nodeType="afterEffect">
                                  <p:stCondLst>
                                    <p:cond delay="0"/>
                                  </p:stCondLst>
                                  <p:childTnLst>
                                    <p:set>
                                      <p:cBhvr>
                                        <p:cTn id="74" dur="1" fill="hold">
                                          <p:stCondLst>
                                            <p:cond delay="0"/>
                                          </p:stCondLst>
                                        </p:cTn>
                                        <p:tgtEl>
                                          <p:spTgt spid="21554"/>
                                        </p:tgtEl>
                                        <p:attrNameLst>
                                          <p:attrName>style.visibility</p:attrName>
                                        </p:attrNameLst>
                                      </p:cBhvr>
                                      <p:to>
                                        <p:strVal val="visible"/>
                                      </p:to>
                                    </p:set>
                                    <p:animEffect transition="in" filter="dissolve">
                                      <p:cBhvr>
                                        <p:cTn id="75" dur="1000"/>
                                        <p:tgtEl>
                                          <p:spTgt spid="21554"/>
                                        </p:tgtEl>
                                      </p:cBhvr>
                                    </p:animEffect>
                                  </p:childTnLst>
                                </p:cTn>
                              </p:par>
                            </p:childTnLst>
                          </p:cTn>
                        </p:par>
                        <p:par>
                          <p:cTn id="76" fill="hold">
                            <p:stCondLst>
                              <p:cond delay="19000"/>
                            </p:stCondLst>
                            <p:childTnLst>
                              <p:par>
                                <p:cTn id="77" presetID="9" presetClass="entr" presetSubtype="0" fill="hold" nodeType="afterEffect">
                                  <p:stCondLst>
                                    <p:cond delay="0"/>
                                  </p:stCondLst>
                                  <p:childTnLst>
                                    <p:set>
                                      <p:cBhvr>
                                        <p:cTn id="78" dur="1" fill="hold">
                                          <p:stCondLst>
                                            <p:cond delay="0"/>
                                          </p:stCondLst>
                                        </p:cTn>
                                        <p:tgtEl>
                                          <p:spTgt spid="21548"/>
                                        </p:tgtEl>
                                        <p:attrNameLst>
                                          <p:attrName>style.visibility</p:attrName>
                                        </p:attrNameLst>
                                      </p:cBhvr>
                                      <p:to>
                                        <p:strVal val="visible"/>
                                      </p:to>
                                    </p:set>
                                    <p:animEffect transition="in" filter="dissolve">
                                      <p:cBhvr>
                                        <p:cTn id="79" dur="1000"/>
                                        <p:tgtEl>
                                          <p:spTgt spid="21548"/>
                                        </p:tgtEl>
                                      </p:cBhvr>
                                    </p:animEffect>
                                  </p:childTnLst>
                                </p:cTn>
                              </p:par>
                            </p:childTnLst>
                          </p:cTn>
                        </p:par>
                        <p:par>
                          <p:cTn id="80" fill="hold">
                            <p:stCondLst>
                              <p:cond delay="20000"/>
                            </p:stCondLst>
                            <p:childTnLst>
                              <p:par>
                                <p:cTn id="81" presetID="9" presetClass="entr" presetSubtype="0" fill="hold" nodeType="afterEffect">
                                  <p:stCondLst>
                                    <p:cond delay="0"/>
                                  </p:stCondLst>
                                  <p:childTnLst>
                                    <p:set>
                                      <p:cBhvr>
                                        <p:cTn id="82" dur="1" fill="hold">
                                          <p:stCondLst>
                                            <p:cond delay="0"/>
                                          </p:stCondLst>
                                        </p:cTn>
                                        <p:tgtEl>
                                          <p:spTgt spid="21552"/>
                                        </p:tgtEl>
                                        <p:attrNameLst>
                                          <p:attrName>style.visibility</p:attrName>
                                        </p:attrNameLst>
                                      </p:cBhvr>
                                      <p:to>
                                        <p:strVal val="visible"/>
                                      </p:to>
                                    </p:set>
                                    <p:animEffect transition="in" filter="dissolve">
                                      <p:cBhvr>
                                        <p:cTn id="83" dur="1000"/>
                                        <p:tgtEl>
                                          <p:spTgt spid="21552"/>
                                        </p:tgtEl>
                                      </p:cBhvr>
                                    </p:animEffect>
                                  </p:childTnLst>
                                </p:cTn>
                              </p:par>
                            </p:childTnLst>
                          </p:cTn>
                        </p:par>
                        <p:par>
                          <p:cTn id="84" fill="hold">
                            <p:stCondLst>
                              <p:cond delay="21000"/>
                            </p:stCondLst>
                            <p:childTnLst>
                              <p:par>
                                <p:cTn id="85" presetID="9" presetClass="entr" presetSubtype="0" fill="hold" nodeType="afterEffect">
                                  <p:stCondLst>
                                    <p:cond delay="0"/>
                                  </p:stCondLst>
                                  <p:childTnLst>
                                    <p:set>
                                      <p:cBhvr>
                                        <p:cTn id="86" dur="1" fill="hold">
                                          <p:stCondLst>
                                            <p:cond delay="0"/>
                                          </p:stCondLst>
                                        </p:cTn>
                                        <p:tgtEl>
                                          <p:spTgt spid="21571"/>
                                        </p:tgtEl>
                                        <p:attrNameLst>
                                          <p:attrName>style.visibility</p:attrName>
                                        </p:attrNameLst>
                                      </p:cBhvr>
                                      <p:to>
                                        <p:strVal val="visible"/>
                                      </p:to>
                                    </p:set>
                                    <p:animEffect transition="in" filter="dissolve">
                                      <p:cBhvr>
                                        <p:cTn id="87" dur="1000"/>
                                        <p:tgtEl>
                                          <p:spTgt spid="21571"/>
                                        </p:tgtEl>
                                      </p:cBhvr>
                                    </p:animEffect>
                                  </p:childTnLst>
                                </p:cTn>
                              </p:par>
                            </p:childTnLst>
                          </p:cTn>
                        </p:par>
                        <p:par>
                          <p:cTn id="88" fill="hold">
                            <p:stCondLst>
                              <p:cond delay="22000"/>
                            </p:stCondLst>
                            <p:childTnLst>
                              <p:par>
                                <p:cTn id="89" presetID="9" presetClass="entr" presetSubtype="0" fill="hold" nodeType="afterEffect">
                                  <p:stCondLst>
                                    <p:cond delay="0"/>
                                  </p:stCondLst>
                                  <p:childTnLst>
                                    <p:set>
                                      <p:cBhvr>
                                        <p:cTn id="90" dur="1" fill="hold">
                                          <p:stCondLst>
                                            <p:cond delay="0"/>
                                          </p:stCondLst>
                                        </p:cTn>
                                        <p:tgtEl>
                                          <p:spTgt spid="21573"/>
                                        </p:tgtEl>
                                        <p:attrNameLst>
                                          <p:attrName>style.visibility</p:attrName>
                                        </p:attrNameLst>
                                      </p:cBhvr>
                                      <p:to>
                                        <p:strVal val="visible"/>
                                      </p:to>
                                    </p:set>
                                    <p:animEffect transition="in" filter="dissolve">
                                      <p:cBhvr>
                                        <p:cTn id="91" dur="1000"/>
                                        <p:tgtEl>
                                          <p:spTgt spid="21573"/>
                                        </p:tgtEl>
                                      </p:cBhvr>
                                    </p:animEffect>
                                  </p:childTnLst>
                                </p:cTn>
                              </p:par>
                            </p:childTnLst>
                          </p:cTn>
                        </p:par>
                        <p:par>
                          <p:cTn id="92" fill="hold">
                            <p:stCondLst>
                              <p:cond delay="23000"/>
                            </p:stCondLst>
                            <p:childTnLst>
                              <p:par>
                                <p:cTn id="93" presetID="45" presetClass="entr" presetSubtype="0" fill="hold" grpId="0" nodeType="afterEffect">
                                  <p:stCondLst>
                                    <p:cond delay="0"/>
                                  </p:stCondLst>
                                  <p:iterate type="lt">
                                    <p:tmPct val="10000"/>
                                  </p:iterate>
                                  <p:childTnLst>
                                    <p:set>
                                      <p:cBhvr>
                                        <p:cTn id="94" dur="1" fill="hold">
                                          <p:stCondLst>
                                            <p:cond delay="0"/>
                                          </p:stCondLst>
                                        </p:cTn>
                                        <p:tgtEl>
                                          <p:spTgt spid="21569"/>
                                        </p:tgtEl>
                                        <p:attrNameLst>
                                          <p:attrName>style.visibility</p:attrName>
                                        </p:attrNameLst>
                                      </p:cBhvr>
                                      <p:to>
                                        <p:strVal val="visible"/>
                                      </p:to>
                                    </p:set>
                                    <p:animEffect transition="in" filter="fade">
                                      <p:cBhvr>
                                        <p:cTn id="95" dur="1000"/>
                                        <p:tgtEl>
                                          <p:spTgt spid="21569"/>
                                        </p:tgtEl>
                                      </p:cBhvr>
                                    </p:animEffect>
                                    <p:anim calcmode="lin" valueType="num">
                                      <p:cBhvr>
                                        <p:cTn id="96" dur="1000" fill="hold"/>
                                        <p:tgtEl>
                                          <p:spTgt spid="21569"/>
                                        </p:tgtEl>
                                        <p:attrNameLst>
                                          <p:attrName>ppt_w</p:attrName>
                                        </p:attrNameLst>
                                      </p:cBhvr>
                                      <p:tavLst>
                                        <p:tav tm="0" fmla="#ppt_w*sin(2.5*pi*$)">
                                          <p:val>
                                            <p:fltVal val="0"/>
                                          </p:val>
                                        </p:tav>
                                        <p:tav tm="100000">
                                          <p:val>
                                            <p:fltVal val="1"/>
                                          </p:val>
                                        </p:tav>
                                      </p:tavLst>
                                    </p:anim>
                                    <p:anim calcmode="lin" valueType="num">
                                      <p:cBhvr>
                                        <p:cTn id="97" dur="1000" fill="hold"/>
                                        <p:tgtEl>
                                          <p:spTgt spid="215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6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8612" name="Picture 4" descr="Ramzi2013"/>
          <p:cNvPicPr>
            <a:picLocks noChangeAspect="1" noChangeArrowheads="1"/>
          </p:cNvPicPr>
          <p:nvPr/>
        </p:nvPicPr>
        <p:blipFill>
          <a:blip r:embed="rId3"/>
          <a:srcRect/>
          <a:stretch>
            <a:fillRect/>
          </a:stretch>
        </p:blipFill>
        <p:spPr bwMode="auto">
          <a:xfrm>
            <a:off x="7524750" y="1773238"/>
            <a:ext cx="1039813" cy="1441450"/>
          </a:xfrm>
          <a:prstGeom prst="rect">
            <a:avLst/>
          </a:prstGeom>
          <a:noFill/>
          <a:ln w="9525">
            <a:noFill/>
            <a:miter lim="800000"/>
            <a:headEnd/>
            <a:tailEnd/>
          </a:ln>
        </p:spPr>
      </p:pic>
      <p:sp>
        <p:nvSpPr>
          <p:cNvPr id="68613" name="Text Box 5"/>
          <p:cNvSpPr txBox="1">
            <a:spLocks noChangeArrowheads="1"/>
          </p:cNvSpPr>
          <p:nvPr/>
        </p:nvSpPr>
        <p:spPr bwMode="auto">
          <a:xfrm>
            <a:off x="6875463" y="3357563"/>
            <a:ext cx="2268537" cy="1262062"/>
          </a:xfrm>
          <a:prstGeom prst="rect">
            <a:avLst/>
          </a:prstGeom>
          <a:noFill/>
          <a:ln w="9525">
            <a:noFill/>
            <a:miter lim="800000"/>
            <a:headEnd/>
            <a:tailEnd/>
          </a:ln>
        </p:spPr>
        <p:txBody>
          <a:bodyPr>
            <a:spAutoFit/>
          </a:bodyPr>
          <a:lstStyle/>
          <a:p>
            <a:pPr algn="ctr">
              <a:spcBef>
                <a:spcPct val="50000"/>
              </a:spcBef>
            </a:pPr>
            <a:r>
              <a:rPr lang="ar-JO" sz="1400">
                <a:solidFill>
                  <a:srgbClr val="307AE6"/>
                </a:solidFill>
              </a:rPr>
              <a:t>المدير العام</a:t>
            </a:r>
          </a:p>
          <a:p>
            <a:pPr algn="ctr">
              <a:spcBef>
                <a:spcPct val="50000"/>
              </a:spcBef>
            </a:pPr>
            <a:r>
              <a:rPr lang="ar-JO" sz="1400">
                <a:solidFill>
                  <a:srgbClr val="307AE6"/>
                </a:solidFill>
              </a:rPr>
              <a:t>م.رمزي الشامي </a:t>
            </a:r>
          </a:p>
          <a:p>
            <a:pPr algn="ctr">
              <a:spcBef>
                <a:spcPct val="50000"/>
              </a:spcBef>
            </a:pPr>
            <a:r>
              <a:rPr lang="en-US" sz="1400">
                <a:solidFill>
                  <a:srgbClr val="185FC8"/>
                </a:solidFill>
                <a:hlinkClick r:id="rId4"/>
              </a:rPr>
              <a:t>Ramzi@ShamiSoft.com</a:t>
            </a:r>
            <a:endParaRPr lang="en-US" sz="1400">
              <a:solidFill>
                <a:srgbClr val="185FC8"/>
              </a:solidFill>
            </a:endParaRPr>
          </a:p>
          <a:p>
            <a:pPr algn="ctr">
              <a:spcBef>
                <a:spcPct val="50000"/>
              </a:spcBef>
            </a:pPr>
            <a:r>
              <a:rPr lang="en-US" sz="1400">
                <a:solidFill>
                  <a:srgbClr val="307AE6"/>
                </a:solidFill>
              </a:rPr>
              <a:t>+962 79 5670020</a:t>
            </a:r>
          </a:p>
        </p:txBody>
      </p:sp>
      <p:pic>
        <p:nvPicPr>
          <p:cNvPr id="68614" name="Picture 6" descr="Ramzi_Al_Shami_Blue"/>
          <p:cNvPicPr>
            <a:picLocks noChangeAspect="1" noChangeArrowheads="1"/>
          </p:cNvPicPr>
          <p:nvPr/>
        </p:nvPicPr>
        <p:blipFill>
          <a:blip r:embed="rId5"/>
          <a:srcRect/>
          <a:stretch>
            <a:fillRect/>
          </a:stretch>
        </p:blipFill>
        <p:spPr bwMode="auto">
          <a:xfrm>
            <a:off x="7667625" y="4724400"/>
            <a:ext cx="863600" cy="863600"/>
          </a:xfrm>
          <a:prstGeom prst="rect">
            <a:avLst/>
          </a:prstGeom>
          <a:noFill/>
          <a:ln w="9525">
            <a:noFill/>
            <a:miter lim="800000"/>
            <a:headEnd/>
            <a:tailEnd/>
          </a:ln>
        </p:spPr>
      </p:pic>
      <p:pic>
        <p:nvPicPr>
          <p:cNvPr id="68615" name="Picture 7" descr="Wael20101023"/>
          <p:cNvPicPr>
            <a:picLocks noChangeAspect="1" noChangeArrowheads="1"/>
          </p:cNvPicPr>
          <p:nvPr/>
        </p:nvPicPr>
        <p:blipFill>
          <a:blip r:embed="rId6" cstate="print"/>
          <a:srcRect/>
          <a:stretch>
            <a:fillRect/>
          </a:stretch>
        </p:blipFill>
        <p:spPr bwMode="auto">
          <a:xfrm>
            <a:off x="611188" y="1700213"/>
            <a:ext cx="1046162" cy="1441450"/>
          </a:xfrm>
          <a:prstGeom prst="rect">
            <a:avLst/>
          </a:prstGeom>
          <a:noFill/>
          <a:ln w="9525">
            <a:noFill/>
            <a:miter lim="800000"/>
            <a:headEnd/>
            <a:tailEnd/>
          </a:ln>
        </p:spPr>
      </p:pic>
      <p:sp>
        <p:nvSpPr>
          <p:cNvPr id="68616" name="Text Box 8"/>
          <p:cNvSpPr txBox="1">
            <a:spLocks noChangeArrowheads="1"/>
          </p:cNvSpPr>
          <p:nvPr/>
        </p:nvSpPr>
        <p:spPr bwMode="auto">
          <a:xfrm>
            <a:off x="0" y="3284538"/>
            <a:ext cx="2160588" cy="1262062"/>
          </a:xfrm>
          <a:prstGeom prst="rect">
            <a:avLst/>
          </a:prstGeom>
          <a:noFill/>
          <a:ln w="9525">
            <a:noFill/>
            <a:miter lim="800000"/>
            <a:headEnd/>
            <a:tailEnd/>
          </a:ln>
        </p:spPr>
        <p:txBody>
          <a:bodyPr>
            <a:spAutoFit/>
          </a:bodyPr>
          <a:lstStyle/>
          <a:p>
            <a:pPr algn="ctr">
              <a:spcBef>
                <a:spcPct val="50000"/>
              </a:spcBef>
            </a:pPr>
            <a:r>
              <a:rPr lang="ar-JO" sz="1400">
                <a:solidFill>
                  <a:srgbClr val="307AE6"/>
                </a:solidFill>
              </a:rPr>
              <a:t>المدير الفني </a:t>
            </a:r>
          </a:p>
          <a:p>
            <a:pPr algn="ctr">
              <a:spcBef>
                <a:spcPct val="50000"/>
              </a:spcBef>
            </a:pPr>
            <a:r>
              <a:rPr lang="ar-JO" sz="1400">
                <a:solidFill>
                  <a:srgbClr val="307AE6"/>
                </a:solidFill>
              </a:rPr>
              <a:t>م.وائل الشامي</a:t>
            </a:r>
          </a:p>
          <a:p>
            <a:pPr algn="ctr">
              <a:spcBef>
                <a:spcPct val="50000"/>
              </a:spcBef>
            </a:pPr>
            <a:r>
              <a:rPr lang="en-US" sz="1400">
                <a:solidFill>
                  <a:srgbClr val="185FC8"/>
                </a:solidFill>
                <a:hlinkClick r:id="rId7"/>
              </a:rPr>
              <a:t>wael@ShamiSoft.com</a:t>
            </a:r>
            <a:endParaRPr lang="en-US" sz="1400">
              <a:solidFill>
                <a:srgbClr val="185FC8"/>
              </a:solidFill>
            </a:endParaRPr>
          </a:p>
          <a:p>
            <a:pPr algn="ctr">
              <a:spcBef>
                <a:spcPct val="50000"/>
              </a:spcBef>
            </a:pPr>
            <a:endParaRPr lang="en-US" sz="1400">
              <a:solidFill>
                <a:srgbClr val="307AE6"/>
              </a:solidFill>
            </a:endParaRPr>
          </a:p>
        </p:txBody>
      </p:sp>
      <p:sp>
        <p:nvSpPr>
          <p:cNvPr id="68617" name="Text Box 9"/>
          <p:cNvSpPr txBox="1">
            <a:spLocks noChangeArrowheads="1"/>
          </p:cNvSpPr>
          <p:nvPr/>
        </p:nvSpPr>
        <p:spPr bwMode="auto">
          <a:xfrm>
            <a:off x="2268538" y="981075"/>
            <a:ext cx="4608512" cy="3647152"/>
          </a:xfrm>
          <a:prstGeom prst="rect">
            <a:avLst/>
          </a:prstGeom>
          <a:noFill/>
          <a:ln w="9525">
            <a:noFill/>
            <a:miter lim="800000"/>
            <a:headEnd/>
            <a:tailEnd/>
          </a:ln>
        </p:spPr>
        <p:txBody>
          <a:bodyPr>
            <a:spAutoFit/>
          </a:bodyPr>
          <a:lstStyle/>
          <a:p>
            <a:pPr algn="ctr">
              <a:spcBef>
                <a:spcPct val="50000"/>
              </a:spcBef>
            </a:pPr>
            <a:r>
              <a:rPr lang="ar-JO" sz="2400" dirty="0">
                <a:solidFill>
                  <a:srgbClr val="307AE6"/>
                </a:solidFill>
              </a:rPr>
              <a:t>شركة الشامي للحلول البرمجية </a:t>
            </a:r>
          </a:p>
          <a:p>
            <a:pPr algn="ctr">
              <a:spcBef>
                <a:spcPct val="50000"/>
              </a:spcBef>
            </a:pPr>
            <a:r>
              <a:rPr lang="ar-JO" sz="2400">
                <a:solidFill>
                  <a:srgbClr val="307AE6"/>
                </a:solidFill>
              </a:rPr>
              <a:t>الأردن-عمان-شارع </a:t>
            </a:r>
            <a:r>
              <a:rPr lang="ar-JO" sz="2400" smtClean="0">
                <a:solidFill>
                  <a:srgbClr val="307AE6"/>
                </a:solidFill>
              </a:rPr>
              <a:t>عبدالله غوشة</a:t>
            </a:r>
            <a:endParaRPr lang="ar-JO" sz="2400" dirty="0">
              <a:solidFill>
                <a:srgbClr val="307AE6"/>
              </a:solidFill>
            </a:endParaRPr>
          </a:p>
          <a:p>
            <a:pPr algn="ctr">
              <a:spcBef>
                <a:spcPct val="50000"/>
              </a:spcBef>
            </a:pPr>
            <a:r>
              <a:rPr lang="ar-JO" sz="2400" dirty="0">
                <a:solidFill>
                  <a:srgbClr val="307AE6"/>
                </a:solidFill>
              </a:rPr>
              <a:t>هاتف : </a:t>
            </a:r>
            <a:r>
              <a:rPr lang="en-US" sz="2400" dirty="0">
                <a:solidFill>
                  <a:srgbClr val="307AE6"/>
                </a:solidFill>
              </a:rPr>
              <a:t>+962 6 5538099</a:t>
            </a:r>
          </a:p>
          <a:p>
            <a:pPr algn="ctr">
              <a:spcBef>
                <a:spcPct val="50000"/>
              </a:spcBef>
            </a:pPr>
            <a:r>
              <a:rPr lang="ar-JO" sz="2400" dirty="0">
                <a:solidFill>
                  <a:srgbClr val="307AE6"/>
                </a:solidFill>
              </a:rPr>
              <a:t>فاكس : </a:t>
            </a:r>
            <a:r>
              <a:rPr lang="en-US" sz="2400" dirty="0">
                <a:solidFill>
                  <a:srgbClr val="307AE6"/>
                </a:solidFill>
              </a:rPr>
              <a:t>+962 6 5512099</a:t>
            </a:r>
          </a:p>
          <a:p>
            <a:pPr algn="ctr">
              <a:spcBef>
                <a:spcPct val="50000"/>
              </a:spcBef>
            </a:pPr>
            <a:r>
              <a:rPr lang="en-US" sz="2400" dirty="0">
                <a:solidFill>
                  <a:srgbClr val="307AE6"/>
                </a:solidFill>
                <a:hlinkClick r:id="rId8"/>
              </a:rPr>
              <a:t>Info@ShamiSoft.com</a:t>
            </a:r>
            <a:endParaRPr lang="en-US" sz="2400" dirty="0">
              <a:solidFill>
                <a:srgbClr val="307AE6"/>
              </a:solidFill>
            </a:endParaRPr>
          </a:p>
          <a:p>
            <a:pPr algn="ctr">
              <a:spcBef>
                <a:spcPct val="50000"/>
              </a:spcBef>
            </a:pPr>
            <a:r>
              <a:rPr lang="en-US" sz="2400" dirty="0">
                <a:solidFill>
                  <a:srgbClr val="307AE6"/>
                </a:solidFill>
                <a:hlinkClick r:id="rId9"/>
              </a:rPr>
              <a:t>www.ShamiSoft.com</a:t>
            </a:r>
            <a:endParaRPr lang="en-US" sz="2400" dirty="0">
              <a:solidFill>
                <a:srgbClr val="307AE6"/>
              </a:solidFill>
            </a:endParaRPr>
          </a:p>
          <a:p>
            <a:pPr algn="ctr">
              <a:spcBef>
                <a:spcPct val="50000"/>
              </a:spcBef>
            </a:pPr>
            <a:endParaRPr lang="en-US" sz="1800" dirty="0">
              <a:solidFill>
                <a:srgbClr val="307AE6"/>
              </a:solidFill>
            </a:endParaRPr>
          </a:p>
        </p:txBody>
      </p:sp>
      <p:pic>
        <p:nvPicPr>
          <p:cNvPr id="68618" name="Picture 10" descr="WaelShamiQR"/>
          <p:cNvPicPr>
            <a:picLocks noChangeAspect="1" noChangeArrowheads="1"/>
          </p:cNvPicPr>
          <p:nvPr/>
        </p:nvPicPr>
        <p:blipFill>
          <a:blip r:embed="rId10"/>
          <a:srcRect/>
          <a:stretch>
            <a:fillRect/>
          </a:stretch>
        </p:blipFill>
        <p:spPr bwMode="auto">
          <a:xfrm>
            <a:off x="539750" y="4581525"/>
            <a:ext cx="860425" cy="865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8617">
                                            <p:txEl>
                                              <p:pRg st="0" end="0"/>
                                            </p:txEl>
                                          </p:spTgt>
                                        </p:tgtEl>
                                        <p:attrNameLst>
                                          <p:attrName>style.visibility</p:attrName>
                                        </p:attrNameLst>
                                      </p:cBhvr>
                                      <p:to>
                                        <p:strVal val="visible"/>
                                      </p:to>
                                    </p:set>
                                    <p:anim calcmode="discrete" valueType="clr">
                                      <p:cBhvr override="childStyle">
                                        <p:cTn id="7" dur="80"/>
                                        <p:tgtEl>
                                          <p:spTgt spid="686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861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8617">
                                            <p:txEl>
                                              <p:pRg st="0" end="0"/>
                                            </p:txEl>
                                          </p:spTgt>
                                        </p:tgtEl>
                                        <p:attrNameLst>
                                          <p:attrName>fill.type</p:attrName>
                                        </p:attrNameLst>
                                      </p:cBhvr>
                                      <p:to>
                                        <p:strVal val="solid"/>
                                      </p:to>
                                    </p:se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68617">
                                            <p:txEl>
                                              <p:pRg st="1" end="1"/>
                                            </p:txEl>
                                          </p:spTgt>
                                        </p:tgtEl>
                                        <p:attrNameLst>
                                          <p:attrName>style.visibility</p:attrName>
                                        </p:attrNameLst>
                                      </p:cBhvr>
                                      <p:to>
                                        <p:strVal val="visible"/>
                                      </p:to>
                                    </p:set>
                                    <p:animEffect transition="in" filter="slide(fromBottom)">
                                      <p:cBhvr>
                                        <p:cTn id="13" dur="1000"/>
                                        <p:tgtEl>
                                          <p:spTgt spid="68617">
                                            <p:txEl>
                                              <p:pRg st="1" end="1"/>
                                            </p:txEl>
                                          </p:spTgt>
                                        </p:tgtEl>
                                      </p:cBhvr>
                                    </p:animEffect>
                                  </p:childTnLst>
                                </p:cTn>
                              </p:par>
                            </p:childTnLst>
                          </p:cTn>
                        </p:par>
                        <p:par>
                          <p:cTn id="14" fill="hold">
                            <p:stCondLst>
                              <p:cond delay="2000"/>
                            </p:stCondLst>
                            <p:childTnLst>
                              <p:par>
                                <p:cTn id="15" presetID="12" presetClass="entr" presetSubtype="4" fill="hold" nodeType="afterEffect">
                                  <p:stCondLst>
                                    <p:cond delay="0"/>
                                  </p:stCondLst>
                                  <p:childTnLst>
                                    <p:set>
                                      <p:cBhvr>
                                        <p:cTn id="16" dur="1" fill="hold">
                                          <p:stCondLst>
                                            <p:cond delay="0"/>
                                          </p:stCondLst>
                                        </p:cTn>
                                        <p:tgtEl>
                                          <p:spTgt spid="68617">
                                            <p:txEl>
                                              <p:pRg st="2" end="2"/>
                                            </p:txEl>
                                          </p:spTgt>
                                        </p:tgtEl>
                                        <p:attrNameLst>
                                          <p:attrName>style.visibility</p:attrName>
                                        </p:attrNameLst>
                                      </p:cBhvr>
                                      <p:to>
                                        <p:strVal val="visible"/>
                                      </p:to>
                                    </p:set>
                                    <p:animEffect transition="in" filter="slide(fromBottom)">
                                      <p:cBhvr>
                                        <p:cTn id="17" dur="1000"/>
                                        <p:tgtEl>
                                          <p:spTgt spid="68617">
                                            <p:txEl>
                                              <p:pRg st="2" end="2"/>
                                            </p:txEl>
                                          </p:spTgt>
                                        </p:tgtEl>
                                      </p:cBhvr>
                                    </p:animEffect>
                                  </p:childTnLst>
                                </p:cTn>
                              </p:par>
                            </p:childTnLst>
                          </p:cTn>
                        </p:par>
                        <p:par>
                          <p:cTn id="18" fill="hold">
                            <p:stCondLst>
                              <p:cond delay="3000"/>
                            </p:stCondLst>
                            <p:childTnLst>
                              <p:par>
                                <p:cTn id="19" presetID="12" presetClass="entr" presetSubtype="4" fill="hold" nodeType="afterEffect">
                                  <p:stCondLst>
                                    <p:cond delay="0"/>
                                  </p:stCondLst>
                                  <p:childTnLst>
                                    <p:set>
                                      <p:cBhvr>
                                        <p:cTn id="20" dur="1" fill="hold">
                                          <p:stCondLst>
                                            <p:cond delay="0"/>
                                          </p:stCondLst>
                                        </p:cTn>
                                        <p:tgtEl>
                                          <p:spTgt spid="68617">
                                            <p:txEl>
                                              <p:pRg st="3" end="3"/>
                                            </p:txEl>
                                          </p:spTgt>
                                        </p:tgtEl>
                                        <p:attrNameLst>
                                          <p:attrName>style.visibility</p:attrName>
                                        </p:attrNameLst>
                                      </p:cBhvr>
                                      <p:to>
                                        <p:strVal val="visible"/>
                                      </p:to>
                                    </p:set>
                                    <p:animEffect transition="in" filter="slide(fromBottom)">
                                      <p:cBhvr>
                                        <p:cTn id="21" dur="1000"/>
                                        <p:tgtEl>
                                          <p:spTgt spid="68617">
                                            <p:txEl>
                                              <p:pRg st="3" end="3"/>
                                            </p:txEl>
                                          </p:spTgt>
                                        </p:tgtEl>
                                      </p:cBhvr>
                                    </p:animEffect>
                                  </p:childTnLst>
                                </p:cTn>
                              </p:par>
                            </p:childTnLst>
                          </p:cTn>
                        </p:par>
                        <p:par>
                          <p:cTn id="22" fill="hold">
                            <p:stCondLst>
                              <p:cond delay="4000"/>
                            </p:stCondLst>
                            <p:childTnLst>
                              <p:par>
                                <p:cTn id="23" presetID="12" presetClass="entr" presetSubtype="4" fill="hold" nodeType="afterEffect">
                                  <p:stCondLst>
                                    <p:cond delay="0"/>
                                  </p:stCondLst>
                                  <p:childTnLst>
                                    <p:set>
                                      <p:cBhvr>
                                        <p:cTn id="24" dur="1" fill="hold">
                                          <p:stCondLst>
                                            <p:cond delay="0"/>
                                          </p:stCondLst>
                                        </p:cTn>
                                        <p:tgtEl>
                                          <p:spTgt spid="68617">
                                            <p:txEl>
                                              <p:pRg st="4" end="4"/>
                                            </p:txEl>
                                          </p:spTgt>
                                        </p:tgtEl>
                                        <p:attrNameLst>
                                          <p:attrName>style.visibility</p:attrName>
                                        </p:attrNameLst>
                                      </p:cBhvr>
                                      <p:to>
                                        <p:strVal val="visible"/>
                                      </p:to>
                                    </p:set>
                                    <p:animEffect transition="in" filter="slide(fromBottom)">
                                      <p:cBhvr>
                                        <p:cTn id="25" dur="1000"/>
                                        <p:tgtEl>
                                          <p:spTgt spid="68617">
                                            <p:txEl>
                                              <p:pRg st="4" end="4"/>
                                            </p:txEl>
                                          </p:spTgt>
                                        </p:tgtEl>
                                      </p:cBhvr>
                                    </p:animEffect>
                                  </p:childTnLst>
                                </p:cTn>
                              </p:par>
                            </p:childTnLst>
                          </p:cTn>
                        </p:par>
                        <p:par>
                          <p:cTn id="26" fill="hold">
                            <p:stCondLst>
                              <p:cond delay="5000"/>
                            </p:stCondLst>
                            <p:childTnLst>
                              <p:par>
                                <p:cTn id="27" presetID="12" presetClass="entr" presetSubtype="4" fill="hold" nodeType="afterEffect">
                                  <p:stCondLst>
                                    <p:cond delay="0"/>
                                  </p:stCondLst>
                                  <p:childTnLst>
                                    <p:set>
                                      <p:cBhvr>
                                        <p:cTn id="28" dur="1" fill="hold">
                                          <p:stCondLst>
                                            <p:cond delay="0"/>
                                          </p:stCondLst>
                                        </p:cTn>
                                        <p:tgtEl>
                                          <p:spTgt spid="68617">
                                            <p:txEl>
                                              <p:pRg st="5" end="5"/>
                                            </p:txEl>
                                          </p:spTgt>
                                        </p:tgtEl>
                                        <p:attrNameLst>
                                          <p:attrName>style.visibility</p:attrName>
                                        </p:attrNameLst>
                                      </p:cBhvr>
                                      <p:to>
                                        <p:strVal val="visible"/>
                                      </p:to>
                                    </p:set>
                                    <p:animEffect transition="in" filter="slide(fromBottom)">
                                      <p:cBhvr>
                                        <p:cTn id="29" dur="1000"/>
                                        <p:tgtEl>
                                          <p:spTgt spid="68617">
                                            <p:txEl>
                                              <p:pRg st="5" end="5"/>
                                            </p:txEl>
                                          </p:spTgt>
                                        </p:tgtEl>
                                      </p:cBhvr>
                                    </p:animEffect>
                                  </p:childTnLst>
                                </p:cTn>
                              </p:par>
                            </p:childTnLst>
                          </p:cTn>
                        </p:par>
                        <p:par>
                          <p:cTn id="30" fill="hold">
                            <p:stCondLst>
                              <p:cond delay="6000"/>
                            </p:stCondLst>
                            <p:childTnLst>
                              <p:par>
                                <p:cTn id="31" presetID="9" presetClass="entr" presetSubtype="0" fill="hold" nodeType="afterEffect">
                                  <p:stCondLst>
                                    <p:cond delay="0"/>
                                  </p:stCondLst>
                                  <p:childTnLst>
                                    <p:set>
                                      <p:cBhvr>
                                        <p:cTn id="32" dur="1" fill="hold">
                                          <p:stCondLst>
                                            <p:cond delay="0"/>
                                          </p:stCondLst>
                                        </p:cTn>
                                        <p:tgtEl>
                                          <p:spTgt spid="68612"/>
                                        </p:tgtEl>
                                        <p:attrNameLst>
                                          <p:attrName>style.visibility</p:attrName>
                                        </p:attrNameLst>
                                      </p:cBhvr>
                                      <p:to>
                                        <p:strVal val="visible"/>
                                      </p:to>
                                    </p:set>
                                    <p:animEffect transition="in" filter="dissolve">
                                      <p:cBhvr>
                                        <p:cTn id="33" dur="500"/>
                                        <p:tgtEl>
                                          <p:spTgt spid="68612"/>
                                        </p:tgtEl>
                                      </p:cBhvr>
                                    </p:animEffect>
                                  </p:childTnLst>
                                </p:cTn>
                              </p:par>
                            </p:childTnLst>
                          </p:cTn>
                        </p:par>
                        <p:par>
                          <p:cTn id="34" fill="hold">
                            <p:stCondLst>
                              <p:cond delay="6500"/>
                            </p:stCondLst>
                            <p:childTnLst>
                              <p:par>
                                <p:cTn id="35" presetID="10" presetClass="entr" presetSubtype="0" fill="hold" nodeType="afterEffect">
                                  <p:stCondLst>
                                    <p:cond delay="0"/>
                                  </p:stCondLst>
                                  <p:childTnLst>
                                    <p:set>
                                      <p:cBhvr>
                                        <p:cTn id="36" dur="1" fill="hold">
                                          <p:stCondLst>
                                            <p:cond delay="0"/>
                                          </p:stCondLst>
                                        </p:cTn>
                                        <p:tgtEl>
                                          <p:spTgt spid="68613">
                                            <p:txEl>
                                              <p:pRg st="0" end="0"/>
                                            </p:txEl>
                                          </p:spTgt>
                                        </p:tgtEl>
                                        <p:attrNameLst>
                                          <p:attrName>style.visibility</p:attrName>
                                        </p:attrNameLst>
                                      </p:cBhvr>
                                      <p:to>
                                        <p:strVal val="visible"/>
                                      </p:to>
                                    </p:set>
                                    <p:animEffect transition="in" filter="fade">
                                      <p:cBhvr>
                                        <p:cTn id="37" dur="1000"/>
                                        <p:tgtEl>
                                          <p:spTgt spid="68613">
                                            <p:txEl>
                                              <p:pRg st="0" end="0"/>
                                            </p:txEl>
                                          </p:spTgt>
                                        </p:tgtEl>
                                      </p:cBhvr>
                                    </p:animEffect>
                                  </p:childTnLst>
                                </p:cTn>
                              </p:par>
                            </p:childTnLst>
                          </p:cTn>
                        </p:par>
                        <p:par>
                          <p:cTn id="38" fill="hold">
                            <p:stCondLst>
                              <p:cond delay="7500"/>
                            </p:stCondLst>
                            <p:childTnLst>
                              <p:par>
                                <p:cTn id="39" presetID="10" presetClass="entr" presetSubtype="0" fill="hold" nodeType="afterEffect">
                                  <p:stCondLst>
                                    <p:cond delay="0"/>
                                  </p:stCondLst>
                                  <p:childTnLst>
                                    <p:set>
                                      <p:cBhvr>
                                        <p:cTn id="40" dur="1" fill="hold">
                                          <p:stCondLst>
                                            <p:cond delay="0"/>
                                          </p:stCondLst>
                                        </p:cTn>
                                        <p:tgtEl>
                                          <p:spTgt spid="68613">
                                            <p:txEl>
                                              <p:pRg st="1" end="1"/>
                                            </p:txEl>
                                          </p:spTgt>
                                        </p:tgtEl>
                                        <p:attrNameLst>
                                          <p:attrName>style.visibility</p:attrName>
                                        </p:attrNameLst>
                                      </p:cBhvr>
                                      <p:to>
                                        <p:strVal val="visible"/>
                                      </p:to>
                                    </p:set>
                                    <p:animEffect transition="in" filter="fade">
                                      <p:cBhvr>
                                        <p:cTn id="41" dur="1000"/>
                                        <p:tgtEl>
                                          <p:spTgt spid="68613">
                                            <p:txEl>
                                              <p:pRg st="1" end="1"/>
                                            </p:txEl>
                                          </p:spTgt>
                                        </p:tgtEl>
                                      </p:cBhvr>
                                    </p:animEffect>
                                  </p:childTnLst>
                                </p:cTn>
                              </p:par>
                            </p:childTnLst>
                          </p:cTn>
                        </p:par>
                        <p:par>
                          <p:cTn id="42" fill="hold">
                            <p:stCondLst>
                              <p:cond delay="8500"/>
                            </p:stCondLst>
                            <p:childTnLst>
                              <p:par>
                                <p:cTn id="43" presetID="10" presetClass="entr" presetSubtype="0" fill="hold" nodeType="afterEffect">
                                  <p:stCondLst>
                                    <p:cond delay="0"/>
                                  </p:stCondLst>
                                  <p:childTnLst>
                                    <p:set>
                                      <p:cBhvr>
                                        <p:cTn id="44" dur="1" fill="hold">
                                          <p:stCondLst>
                                            <p:cond delay="0"/>
                                          </p:stCondLst>
                                        </p:cTn>
                                        <p:tgtEl>
                                          <p:spTgt spid="68613">
                                            <p:txEl>
                                              <p:pRg st="2" end="2"/>
                                            </p:txEl>
                                          </p:spTgt>
                                        </p:tgtEl>
                                        <p:attrNameLst>
                                          <p:attrName>style.visibility</p:attrName>
                                        </p:attrNameLst>
                                      </p:cBhvr>
                                      <p:to>
                                        <p:strVal val="visible"/>
                                      </p:to>
                                    </p:set>
                                    <p:animEffect transition="in" filter="fade">
                                      <p:cBhvr>
                                        <p:cTn id="45" dur="1000"/>
                                        <p:tgtEl>
                                          <p:spTgt spid="68613">
                                            <p:txEl>
                                              <p:pRg st="2" end="2"/>
                                            </p:txEl>
                                          </p:spTgt>
                                        </p:tgtEl>
                                      </p:cBhvr>
                                    </p:animEffect>
                                  </p:childTnLst>
                                </p:cTn>
                              </p:par>
                            </p:childTnLst>
                          </p:cTn>
                        </p:par>
                        <p:par>
                          <p:cTn id="46" fill="hold">
                            <p:stCondLst>
                              <p:cond delay="9500"/>
                            </p:stCondLst>
                            <p:childTnLst>
                              <p:par>
                                <p:cTn id="47" presetID="10" presetClass="entr" presetSubtype="0" fill="hold" nodeType="afterEffect">
                                  <p:stCondLst>
                                    <p:cond delay="0"/>
                                  </p:stCondLst>
                                  <p:childTnLst>
                                    <p:set>
                                      <p:cBhvr>
                                        <p:cTn id="48" dur="1" fill="hold">
                                          <p:stCondLst>
                                            <p:cond delay="0"/>
                                          </p:stCondLst>
                                        </p:cTn>
                                        <p:tgtEl>
                                          <p:spTgt spid="68613">
                                            <p:txEl>
                                              <p:pRg st="3" end="3"/>
                                            </p:txEl>
                                          </p:spTgt>
                                        </p:tgtEl>
                                        <p:attrNameLst>
                                          <p:attrName>style.visibility</p:attrName>
                                        </p:attrNameLst>
                                      </p:cBhvr>
                                      <p:to>
                                        <p:strVal val="visible"/>
                                      </p:to>
                                    </p:set>
                                    <p:animEffect transition="in" filter="fade">
                                      <p:cBhvr>
                                        <p:cTn id="49" dur="1000"/>
                                        <p:tgtEl>
                                          <p:spTgt spid="68613">
                                            <p:txEl>
                                              <p:pRg st="3" end="3"/>
                                            </p:txEl>
                                          </p:spTgt>
                                        </p:tgtEl>
                                      </p:cBhvr>
                                    </p:animEffect>
                                  </p:childTnLst>
                                </p:cTn>
                              </p:par>
                            </p:childTnLst>
                          </p:cTn>
                        </p:par>
                        <p:par>
                          <p:cTn id="50" fill="hold">
                            <p:stCondLst>
                              <p:cond delay="10500"/>
                            </p:stCondLst>
                            <p:childTnLst>
                              <p:par>
                                <p:cTn id="51" presetID="9" presetClass="entr" presetSubtype="0" fill="hold" nodeType="afterEffect">
                                  <p:stCondLst>
                                    <p:cond delay="0"/>
                                  </p:stCondLst>
                                  <p:childTnLst>
                                    <p:set>
                                      <p:cBhvr>
                                        <p:cTn id="52" dur="1" fill="hold">
                                          <p:stCondLst>
                                            <p:cond delay="0"/>
                                          </p:stCondLst>
                                        </p:cTn>
                                        <p:tgtEl>
                                          <p:spTgt spid="68614"/>
                                        </p:tgtEl>
                                        <p:attrNameLst>
                                          <p:attrName>style.visibility</p:attrName>
                                        </p:attrNameLst>
                                      </p:cBhvr>
                                      <p:to>
                                        <p:strVal val="visible"/>
                                      </p:to>
                                    </p:set>
                                    <p:animEffect transition="in" filter="dissolve">
                                      <p:cBhvr>
                                        <p:cTn id="53" dur="1000"/>
                                        <p:tgtEl>
                                          <p:spTgt spid="68614"/>
                                        </p:tgtEl>
                                      </p:cBhvr>
                                    </p:animEffect>
                                  </p:childTnLst>
                                </p:cTn>
                              </p:par>
                            </p:childTnLst>
                          </p:cTn>
                        </p:par>
                        <p:par>
                          <p:cTn id="54" fill="hold">
                            <p:stCondLst>
                              <p:cond delay="11500"/>
                            </p:stCondLst>
                            <p:childTnLst>
                              <p:par>
                                <p:cTn id="55" presetID="9" presetClass="entr" presetSubtype="0" fill="hold" nodeType="afterEffect">
                                  <p:stCondLst>
                                    <p:cond delay="0"/>
                                  </p:stCondLst>
                                  <p:childTnLst>
                                    <p:set>
                                      <p:cBhvr>
                                        <p:cTn id="56" dur="1" fill="hold">
                                          <p:stCondLst>
                                            <p:cond delay="0"/>
                                          </p:stCondLst>
                                        </p:cTn>
                                        <p:tgtEl>
                                          <p:spTgt spid="68615"/>
                                        </p:tgtEl>
                                        <p:attrNameLst>
                                          <p:attrName>style.visibility</p:attrName>
                                        </p:attrNameLst>
                                      </p:cBhvr>
                                      <p:to>
                                        <p:strVal val="visible"/>
                                      </p:to>
                                    </p:set>
                                    <p:animEffect transition="in" filter="dissolve">
                                      <p:cBhvr>
                                        <p:cTn id="57" dur="500"/>
                                        <p:tgtEl>
                                          <p:spTgt spid="68615"/>
                                        </p:tgtEl>
                                      </p:cBhvr>
                                    </p:animEffect>
                                  </p:childTnLst>
                                </p:cTn>
                              </p:par>
                            </p:childTnLst>
                          </p:cTn>
                        </p:par>
                        <p:par>
                          <p:cTn id="58" fill="hold">
                            <p:stCondLst>
                              <p:cond delay="12000"/>
                            </p:stCondLst>
                            <p:childTnLst>
                              <p:par>
                                <p:cTn id="59" presetID="10" presetClass="entr" presetSubtype="0" fill="hold" nodeType="afterEffect">
                                  <p:stCondLst>
                                    <p:cond delay="0"/>
                                  </p:stCondLst>
                                  <p:childTnLst>
                                    <p:set>
                                      <p:cBhvr>
                                        <p:cTn id="60" dur="1" fill="hold">
                                          <p:stCondLst>
                                            <p:cond delay="0"/>
                                          </p:stCondLst>
                                        </p:cTn>
                                        <p:tgtEl>
                                          <p:spTgt spid="68616">
                                            <p:txEl>
                                              <p:pRg st="0" end="0"/>
                                            </p:txEl>
                                          </p:spTgt>
                                        </p:tgtEl>
                                        <p:attrNameLst>
                                          <p:attrName>style.visibility</p:attrName>
                                        </p:attrNameLst>
                                      </p:cBhvr>
                                      <p:to>
                                        <p:strVal val="visible"/>
                                      </p:to>
                                    </p:set>
                                    <p:animEffect transition="in" filter="fade">
                                      <p:cBhvr>
                                        <p:cTn id="61" dur="1000"/>
                                        <p:tgtEl>
                                          <p:spTgt spid="68616">
                                            <p:txEl>
                                              <p:pRg st="0" end="0"/>
                                            </p:txEl>
                                          </p:spTgt>
                                        </p:tgtEl>
                                      </p:cBhvr>
                                    </p:animEffect>
                                  </p:childTnLst>
                                </p:cTn>
                              </p:par>
                            </p:childTnLst>
                          </p:cTn>
                        </p:par>
                        <p:par>
                          <p:cTn id="62" fill="hold">
                            <p:stCondLst>
                              <p:cond delay="13000"/>
                            </p:stCondLst>
                            <p:childTnLst>
                              <p:par>
                                <p:cTn id="63" presetID="10" presetClass="entr" presetSubtype="0" fill="hold" nodeType="afterEffect">
                                  <p:stCondLst>
                                    <p:cond delay="0"/>
                                  </p:stCondLst>
                                  <p:childTnLst>
                                    <p:set>
                                      <p:cBhvr>
                                        <p:cTn id="64" dur="1" fill="hold">
                                          <p:stCondLst>
                                            <p:cond delay="0"/>
                                          </p:stCondLst>
                                        </p:cTn>
                                        <p:tgtEl>
                                          <p:spTgt spid="68616">
                                            <p:txEl>
                                              <p:pRg st="1" end="1"/>
                                            </p:txEl>
                                          </p:spTgt>
                                        </p:tgtEl>
                                        <p:attrNameLst>
                                          <p:attrName>style.visibility</p:attrName>
                                        </p:attrNameLst>
                                      </p:cBhvr>
                                      <p:to>
                                        <p:strVal val="visible"/>
                                      </p:to>
                                    </p:set>
                                    <p:animEffect transition="in" filter="fade">
                                      <p:cBhvr>
                                        <p:cTn id="65" dur="1000"/>
                                        <p:tgtEl>
                                          <p:spTgt spid="68616">
                                            <p:txEl>
                                              <p:pRg st="1" end="1"/>
                                            </p:txEl>
                                          </p:spTgt>
                                        </p:tgtEl>
                                      </p:cBhvr>
                                    </p:animEffect>
                                  </p:childTnLst>
                                </p:cTn>
                              </p:par>
                            </p:childTnLst>
                          </p:cTn>
                        </p:par>
                        <p:par>
                          <p:cTn id="66" fill="hold">
                            <p:stCondLst>
                              <p:cond delay="14000"/>
                            </p:stCondLst>
                            <p:childTnLst>
                              <p:par>
                                <p:cTn id="67" presetID="10" presetClass="entr" presetSubtype="0" fill="hold" nodeType="afterEffect">
                                  <p:stCondLst>
                                    <p:cond delay="0"/>
                                  </p:stCondLst>
                                  <p:childTnLst>
                                    <p:set>
                                      <p:cBhvr>
                                        <p:cTn id="68" dur="1" fill="hold">
                                          <p:stCondLst>
                                            <p:cond delay="0"/>
                                          </p:stCondLst>
                                        </p:cTn>
                                        <p:tgtEl>
                                          <p:spTgt spid="68616">
                                            <p:txEl>
                                              <p:pRg st="2" end="2"/>
                                            </p:txEl>
                                          </p:spTgt>
                                        </p:tgtEl>
                                        <p:attrNameLst>
                                          <p:attrName>style.visibility</p:attrName>
                                        </p:attrNameLst>
                                      </p:cBhvr>
                                      <p:to>
                                        <p:strVal val="visible"/>
                                      </p:to>
                                    </p:set>
                                    <p:animEffect transition="in" filter="fade">
                                      <p:cBhvr>
                                        <p:cTn id="69" dur="1000"/>
                                        <p:tgtEl>
                                          <p:spTgt spid="68616">
                                            <p:txEl>
                                              <p:pRg st="2" end="2"/>
                                            </p:txEl>
                                          </p:spTgt>
                                        </p:tgtEl>
                                      </p:cBhvr>
                                    </p:animEffect>
                                  </p:childTnLst>
                                </p:cTn>
                              </p:par>
                            </p:childTnLst>
                          </p:cTn>
                        </p:par>
                        <p:par>
                          <p:cTn id="70" fill="hold">
                            <p:stCondLst>
                              <p:cond delay="15000"/>
                            </p:stCondLst>
                            <p:childTnLst>
                              <p:par>
                                <p:cTn id="71" presetID="9" presetClass="entr" presetSubtype="0" fill="hold" nodeType="afterEffect">
                                  <p:stCondLst>
                                    <p:cond delay="0"/>
                                  </p:stCondLst>
                                  <p:childTnLst>
                                    <p:set>
                                      <p:cBhvr>
                                        <p:cTn id="72" dur="1" fill="hold">
                                          <p:stCondLst>
                                            <p:cond delay="0"/>
                                          </p:stCondLst>
                                        </p:cTn>
                                        <p:tgtEl>
                                          <p:spTgt spid="68618"/>
                                        </p:tgtEl>
                                        <p:attrNameLst>
                                          <p:attrName>style.visibility</p:attrName>
                                        </p:attrNameLst>
                                      </p:cBhvr>
                                      <p:to>
                                        <p:strVal val="visible"/>
                                      </p:to>
                                    </p:set>
                                    <p:animEffect transition="in" filter="dissolve">
                                      <p:cBhvr>
                                        <p:cTn id="73" dur="500"/>
                                        <p:tgtEl>
                                          <p:spTgt spid="6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80" name="WordArt 4"/>
          <p:cNvSpPr>
            <a:spLocks noChangeArrowheads="1" noChangeShapeType="1" noTextEdit="1"/>
          </p:cNvSpPr>
          <p:nvPr/>
        </p:nvSpPr>
        <p:spPr bwMode="auto">
          <a:xfrm>
            <a:off x="8101013" y="1196975"/>
            <a:ext cx="647700" cy="312738"/>
          </a:xfrm>
          <a:prstGeom prst="rect">
            <a:avLst/>
          </a:prstGeom>
        </p:spPr>
        <p:txBody>
          <a:bodyPr wrap="none" fromWordArt="1">
            <a:prstTxWarp prst="textPlain">
              <a:avLst>
                <a:gd name="adj" fmla="val 50000"/>
              </a:avLst>
            </a:prstTxWarp>
          </a:bodyPr>
          <a:lstStyle/>
          <a:p>
            <a:pPr algn="ctr"/>
            <a:r>
              <a:rPr lang="ar-JO" sz="1600" kern="10">
                <a:ln w="9525">
                  <a:noFill/>
                  <a:round/>
                  <a:headEnd/>
                  <a:tailEnd/>
                </a:ln>
                <a:solidFill>
                  <a:srgbClr val="FFAB2F"/>
                </a:solidFill>
                <a:effectLst>
                  <a:outerShdw dist="35921" dir="2700000" algn="ctr" rotWithShape="0">
                    <a:srgbClr val="C0C0C0">
                      <a:alpha val="79999"/>
                    </a:srgbClr>
                  </a:outerShdw>
                </a:effectLst>
                <a:latin typeface="Arial"/>
                <a:cs typeface="Arial"/>
              </a:rPr>
              <a:t>رؤيتنا</a:t>
            </a:r>
            <a:endParaRPr lang="en-US" sz="1600" kern="10">
              <a:ln w="9525">
                <a:noFill/>
                <a:round/>
                <a:headEnd/>
                <a:tailEnd/>
              </a:ln>
              <a:solidFill>
                <a:srgbClr val="FFAB2F"/>
              </a:solidFill>
              <a:effectLst>
                <a:outerShdw dist="35921" dir="2700000" algn="ctr" rotWithShape="0">
                  <a:srgbClr val="C0C0C0">
                    <a:alpha val="79999"/>
                  </a:srgbClr>
                </a:outerShdw>
              </a:effectLst>
              <a:latin typeface="Arial"/>
              <a:cs typeface="Arial"/>
            </a:endParaRPr>
          </a:p>
        </p:txBody>
      </p:sp>
      <p:sp>
        <p:nvSpPr>
          <p:cNvPr id="24581" name="Rectangle 5"/>
          <p:cNvSpPr>
            <a:spLocks noChangeArrowheads="1"/>
          </p:cNvSpPr>
          <p:nvPr/>
        </p:nvSpPr>
        <p:spPr bwMode="auto">
          <a:xfrm>
            <a:off x="611188" y="1484313"/>
            <a:ext cx="8243887" cy="336550"/>
          </a:xfrm>
          <a:prstGeom prst="rect">
            <a:avLst/>
          </a:prstGeom>
          <a:noFill/>
          <a:ln w="9525">
            <a:noFill/>
            <a:miter lim="800000"/>
            <a:headEnd/>
            <a:tailEnd/>
          </a:ln>
        </p:spPr>
        <p:txBody>
          <a:bodyPr anchor="ctr">
            <a:spAutoFit/>
          </a:bodyPr>
          <a:lstStyle/>
          <a:p>
            <a:r>
              <a:rPr lang="ar-SA" sz="1600" b="0">
                <a:solidFill>
                  <a:srgbClr val="307AE6"/>
                </a:solidFill>
              </a:rPr>
              <a:t>تقديم حلول برمجية متطورة ودقيقة تساعد مستخدميها لإنجاز أعمالهم بسهولة وثقة, في وطننا العربي وحول العالم.</a:t>
            </a:r>
          </a:p>
        </p:txBody>
      </p:sp>
      <p:sp>
        <p:nvSpPr>
          <p:cNvPr id="24582" name="WordArt 6"/>
          <p:cNvSpPr>
            <a:spLocks noChangeArrowheads="1" noChangeShapeType="1" noTextEdit="1"/>
          </p:cNvSpPr>
          <p:nvPr/>
        </p:nvSpPr>
        <p:spPr bwMode="auto">
          <a:xfrm>
            <a:off x="7956550" y="2133600"/>
            <a:ext cx="792163" cy="287338"/>
          </a:xfrm>
          <a:prstGeom prst="rect">
            <a:avLst/>
          </a:prstGeom>
        </p:spPr>
        <p:txBody>
          <a:bodyPr wrap="none" fromWordArt="1">
            <a:prstTxWarp prst="textPlain">
              <a:avLst>
                <a:gd name="adj" fmla="val 50000"/>
              </a:avLst>
            </a:prstTxWarp>
          </a:bodyPr>
          <a:lstStyle/>
          <a:p>
            <a:pPr algn="ctr"/>
            <a:r>
              <a:rPr lang="ar-JO" sz="1800" kern="10">
                <a:ln w="9525">
                  <a:noFill/>
                  <a:round/>
                  <a:headEnd/>
                  <a:tailEnd/>
                </a:ln>
                <a:solidFill>
                  <a:srgbClr val="FFAB2F"/>
                </a:solidFill>
                <a:effectLst>
                  <a:outerShdw dist="35921" dir="2700000" algn="ctr" rotWithShape="0">
                    <a:srgbClr val="C0C0C0">
                      <a:alpha val="79999"/>
                    </a:srgbClr>
                  </a:outerShdw>
                </a:effectLst>
                <a:latin typeface="Arial"/>
                <a:cs typeface="Arial"/>
              </a:rPr>
              <a:t>رسالتنا </a:t>
            </a:r>
            <a:endParaRPr lang="en-US" sz="1800" kern="10">
              <a:ln w="9525">
                <a:noFill/>
                <a:round/>
                <a:headEnd/>
                <a:tailEnd/>
              </a:ln>
              <a:solidFill>
                <a:srgbClr val="FFAB2F"/>
              </a:solidFill>
              <a:effectLst>
                <a:outerShdw dist="35921" dir="2700000" algn="ctr" rotWithShape="0">
                  <a:srgbClr val="C0C0C0">
                    <a:alpha val="79999"/>
                  </a:srgbClr>
                </a:outerShdw>
              </a:effectLst>
              <a:latin typeface="Arial"/>
              <a:cs typeface="Arial"/>
            </a:endParaRPr>
          </a:p>
        </p:txBody>
      </p:sp>
      <p:sp>
        <p:nvSpPr>
          <p:cNvPr id="24583" name="Rectangle 7"/>
          <p:cNvSpPr>
            <a:spLocks noChangeArrowheads="1"/>
          </p:cNvSpPr>
          <p:nvPr/>
        </p:nvSpPr>
        <p:spPr bwMode="auto">
          <a:xfrm>
            <a:off x="1331913" y="2349500"/>
            <a:ext cx="7483475" cy="396875"/>
          </a:xfrm>
          <a:prstGeom prst="rect">
            <a:avLst/>
          </a:prstGeom>
          <a:noFill/>
          <a:ln w="9525">
            <a:noFill/>
            <a:miter lim="800000"/>
            <a:headEnd/>
            <a:tailEnd/>
          </a:ln>
        </p:spPr>
        <p:txBody>
          <a:bodyPr wrap="none" anchor="ctr">
            <a:spAutoFit/>
          </a:bodyPr>
          <a:lstStyle/>
          <a:p>
            <a:r>
              <a:rPr lang="ar-SA" sz="1600" b="0">
                <a:solidFill>
                  <a:srgbClr val="307AE6"/>
                </a:solidFill>
              </a:rPr>
              <a:t>تطوير حلول برمجية تتناسب مع تطور العصر الحالي, لضبط ومتابعة جميع احتياجات الشركات المالية والإدارية.</a:t>
            </a:r>
            <a:r>
              <a:rPr lang="ar-SA"/>
              <a:t> </a:t>
            </a:r>
          </a:p>
        </p:txBody>
      </p:sp>
      <p:sp>
        <p:nvSpPr>
          <p:cNvPr id="24584" name="WordArt 8"/>
          <p:cNvSpPr>
            <a:spLocks noChangeArrowheads="1" noChangeShapeType="1" noTextEdit="1"/>
          </p:cNvSpPr>
          <p:nvPr/>
        </p:nvSpPr>
        <p:spPr bwMode="auto">
          <a:xfrm>
            <a:off x="8027988" y="2997200"/>
            <a:ext cx="720725" cy="360363"/>
          </a:xfrm>
          <a:prstGeom prst="rect">
            <a:avLst/>
          </a:prstGeom>
        </p:spPr>
        <p:txBody>
          <a:bodyPr wrap="none" fromWordArt="1">
            <a:prstTxWarp prst="textPlain">
              <a:avLst>
                <a:gd name="adj" fmla="val 50000"/>
              </a:avLst>
            </a:prstTxWarp>
          </a:bodyPr>
          <a:lstStyle/>
          <a:p>
            <a:pPr algn="ctr"/>
            <a:r>
              <a:rPr lang="ar-JO" sz="1800" kern="10">
                <a:ln w="9525">
                  <a:noFill/>
                  <a:round/>
                  <a:headEnd/>
                  <a:tailEnd/>
                </a:ln>
                <a:solidFill>
                  <a:srgbClr val="FFAB2F"/>
                </a:solidFill>
                <a:effectLst>
                  <a:outerShdw dist="35921" dir="2700000" algn="ctr" rotWithShape="0">
                    <a:srgbClr val="C0C0C0">
                      <a:alpha val="79999"/>
                    </a:srgbClr>
                  </a:outerShdw>
                </a:effectLst>
                <a:latin typeface="Arial"/>
                <a:cs typeface="Arial"/>
              </a:rPr>
              <a:t>شعارنا </a:t>
            </a:r>
            <a:endParaRPr lang="en-US" sz="1800" kern="10">
              <a:ln w="9525">
                <a:noFill/>
                <a:round/>
                <a:headEnd/>
                <a:tailEnd/>
              </a:ln>
              <a:solidFill>
                <a:srgbClr val="FFAB2F"/>
              </a:solidFill>
              <a:effectLst>
                <a:outerShdw dist="35921" dir="2700000" algn="ctr" rotWithShape="0">
                  <a:srgbClr val="C0C0C0">
                    <a:alpha val="79999"/>
                  </a:srgbClr>
                </a:outerShdw>
              </a:effectLst>
              <a:latin typeface="Arial"/>
              <a:cs typeface="Arial"/>
            </a:endParaRPr>
          </a:p>
        </p:txBody>
      </p:sp>
      <p:sp>
        <p:nvSpPr>
          <p:cNvPr id="24585" name="Rectangle 9"/>
          <p:cNvSpPr>
            <a:spLocks noChangeArrowheads="1"/>
          </p:cNvSpPr>
          <p:nvPr/>
        </p:nvSpPr>
        <p:spPr bwMode="auto">
          <a:xfrm>
            <a:off x="5651500" y="3357563"/>
            <a:ext cx="3182938" cy="336550"/>
          </a:xfrm>
          <a:prstGeom prst="rect">
            <a:avLst/>
          </a:prstGeom>
          <a:noFill/>
          <a:ln w="9525">
            <a:noFill/>
            <a:miter lim="800000"/>
            <a:headEnd/>
            <a:tailEnd/>
          </a:ln>
        </p:spPr>
        <p:txBody>
          <a:bodyPr anchor="ctr">
            <a:spAutoFit/>
          </a:bodyPr>
          <a:lstStyle/>
          <a:p>
            <a:r>
              <a:rPr lang="ar-SA" sz="1600" b="0">
                <a:solidFill>
                  <a:srgbClr val="1964D3"/>
                </a:solidFill>
              </a:rPr>
              <a:t>نعمل بجد لكي تعملوا بسلاسة وثقة.</a:t>
            </a:r>
          </a:p>
        </p:txBody>
      </p:sp>
      <p:sp>
        <p:nvSpPr>
          <p:cNvPr id="24586" name="Rectangle 10"/>
          <p:cNvSpPr>
            <a:spLocks noChangeArrowheads="1"/>
          </p:cNvSpPr>
          <p:nvPr/>
        </p:nvSpPr>
        <p:spPr bwMode="auto">
          <a:xfrm>
            <a:off x="3735388" y="6237288"/>
            <a:ext cx="1533525" cy="274637"/>
          </a:xfrm>
          <a:prstGeom prst="rect">
            <a:avLst/>
          </a:prstGeom>
          <a:noFill/>
          <a:ln w="9525">
            <a:noFill/>
            <a:miter lim="800000"/>
            <a:headEnd/>
            <a:tailEnd/>
          </a:ln>
        </p:spPr>
        <p:txBody>
          <a:bodyPr wrap="none">
            <a:spAutoFit/>
          </a:bodyPr>
          <a:lstStyle/>
          <a:p>
            <a:pPr>
              <a:spcBef>
                <a:spcPct val="50000"/>
              </a:spcBef>
            </a:pPr>
            <a:r>
              <a:rPr lang="ar-JO" sz="1200" b="0">
                <a:solidFill>
                  <a:srgbClr val="307AE6"/>
                </a:solidFill>
              </a:rPr>
              <a:t>اضغط أي مفتاح  للاستمرار</a:t>
            </a:r>
            <a:endParaRPr lang="en-US" sz="1200" b="0">
              <a:solidFill>
                <a:srgbClr val="307AE6"/>
              </a:solidFill>
            </a:endParaRPr>
          </a:p>
        </p:txBody>
      </p:sp>
      <p:sp>
        <p:nvSpPr>
          <p:cNvPr id="24587" name="WordArt 11"/>
          <p:cNvSpPr>
            <a:spLocks noChangeArrowheads="1" noChangeShapeType="1" noTextEdit="1"/>
          </p:cNvSpPr>
          <p:nvPr/>
        </p:nvSpPr>
        <p:spPr bwMode="auto">
          <a:xfrm>
            <a:off x="7164388" y="4076700"/>
            <a:ext cx="1584325" cy="288925"/>
          </a:xfrm>
          <a:prstGeom prst="rect">
            <a:avLst/>
          </a:prstGeom>
        </p:spPr>
        <p:txBody>
          <a:bodyPr wrap="none" fromWordArt="1">
            <a:prstTxWarp prst="textPlain">
              <a:avLst>
                <a:gd name="adj" fmla="val 50000"/>
              </a:avLst>
            </a:prstTxWarp>
          </a:bodyPr>
          <a:lstStyle/>
          <a:p>
            <a:pPr algn="ctr"/>
            <a:r>
              <a:rPr lang="ar-JO" sz="1800" kern="10">
                <a:ln w="9525">
                  <a:noFill/>
                  <a:round/>
                  <a:headEnd/>
                  <a:tailEnd/>
                </a:ln>
                <a:solidFill>
                  <a:srgbClr val="FFAB2F"/>
                </a:solidFill>
                <a:effectLst>
                  <a:outerShdw dist="35921" dir="2700000" algn="ctr" rotWithShape="0">
                    <a:srgbClr val="C0C0C0">
                      <a:alpha val="79999"/>
                    </a:srgbClr>
                  </a:outerShdw>
                </a:effectLst>
                <a:latin typeface="Arial"/>
                <a:cs typeface="Arial"/>
              </a:rPr>
              <a:t>لمحة عن الشركة </a:t>
            </a:r>
            <a:endParaRPr lang="en-US" sz="1800" kern="10">
              <a:ln w="9525">
                <a:noFill/>
                <a:round/>
                <a:headEnd/>
                <a:tailEnd/>
              </a:ln>
              <a:solidFill>
                <a:srgbClr val="FFAB2F"/>
              </a:solidFill>
              <a:effectLst>
                <a:outerShdw dist="35921" dir="2700000" algn="ctr" rotWithShape="0">
                  <a:srgbClr val="C0C0C0">
                    <a:alpha val="79999"/>
                  </a:srgbClr>
                </a:outerShdw>
              </a:effectLst>
              <a:latin typeface="Arial"/>
              <a:cs typeface="Arial"/>
            </a:endParaRPr>
          </a:p>
        </p:txBody>
      </p:sp>
      <p:sp>
        <p:nvSpPr>
          <p:cNvPr id="24588" name="Rectangle 12"/>
          <p:cNvSpPr>
            <a:spLocks noChangeArrowheads="1"/>
          </p:cNvSpPr>
          <p:nvPr/>
        </p:nvSpPr>
        <p:spPr bwMode="auto">
          <a:xfrm>
            <a:off x="1403350" y="4365625"/>
            <a:ext cx="7489825" cy="1558925"/>
          </a:xfrm>
          <a:prstGeom prst="rect">
            <a:avLst/>
          </a:prstGeom>
          <a:noFill/>
          <a:ln w="9525">
            <a:noFill/>
            <a:miter lim="800000"/>
            <a:headEnd/>
            <a:tailEnd/>
          </a:ln>
        </p:spPr>
        <p:txBody>
          <a:bodyPr anchor="ctr">
            <a:spAutoFit/>
          </a:bodyPr>
          <a:lstStyle/>
          <a:p>
            <a:pPr algn="justLow"/>
            <a:r>
              <a:rPr lang="ar-JO" sz="1600" b="0">
                <a:solidFill>
                  <a:srgbClr val="307AE6"/>
                </a:solidFill>
              </a:rPr>
              <a:t>  </a:t>
            </a:r>
            <a:r>
              <a:rPr lang="ar-SA" sz="1600" b="0">
                <a:solidFill>
                  <a:srgbClr val="307AE6"/>
                </a:solidFill>
              </a:rPr>
              <a:t>تختص شركة الشامي للحلول البرمجية </a:t>
            </a:r>
            <a:r>
              <a:rPr lang="en-US" sz="1600" i="1">
                <a:solidFill>
                  <a:srgbClr val="307AE6"/>
                </a:solidFill>
              </a:rPr>
              <a:t>ShamiSoft</a:t>
            </a:r>
            <a:r>
              <a:rPr lang="ar-SA" sz="1600">
                <a:solidFill>
                  <a:srgbClr val="307AE6"/>
                </a:solidFill>
              </a:rPr>
              <a:t> </a:t>
            </a:r>
            <a:r>
              <a:rPr lang="ar-SA" sz="1600" b="0">
                <a:solidFill>
                  <a:srgbClr val="307AE6"/>
                </a:solidFill>
              </a:rPr>
              <a:t>بتقديم حلول برمجية متطورة وشاملة وسهلة الاستخدام, لمتابعة</a:t>
            </a:r>
            <a:r>
              <a:rPr lang="ar-SA" sz="1600">
                <a:solidFill>
                  <a:srgbClr val="307AE6"/>
                </a:solidFill>
              </a:rPr>
              <a:t> </a:t>
            </a:r>
            <a:r>
              <a:rPr lang="ar-SA" sz="1600" b="0">
                <a:solidFill>
                  <a:srgbClr val="307AE6"/>
                </a:solidFill>
              </a:rPr>
              <a:t>أتمتة وتطور أنظمة الشركات المالية والإدارية للقطاعات المختلفة في المنطقة, آخذة بعين الاعتبار احتياجات ومتطلبات العملاء وبناء الأنظمة التي تحقق هذه المتطلبات, مزودة بمجموعة من التقارير التي يستطيع العميل استخراجها بالشكل الذي يلبي احتياجاته. مما جعل الحلول التي ننتجها تتصدر الطليعة بين الأنظمة الأخرى المشابهة. من أهم هذه المميزات سهولة الاستخدام والتطبيق, ووجود منظومة من أدوات الدعم الإضافية التي تمكن المستخدم من سهولة التنقل بين محتويات النظام , وشمولية التقارير.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1000"/>
                                        <p:tgtEl>
                                          <p:spTgt spid="24580"/>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4581"/>
                                        </p:tgtEl>
                                        <p:attrNameLst>
                                          <p:attrName>style.visibility</p:attrName>
                                        </p:attrNameLst>
                                      </p:cBhvr>
                                      <p:to>
                                        <p:strVal val="visible"/>
                                      </p:to>
                                    </p:set>
                                    <p:anim calcmode="discrete" valueType="clr">
                                      <p:cBhvr override="childStyle">
                                        <p:cTn id="11" dur="80"/>
                                        <p:tgtEl>
                                          <p:spTgt spid="2458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4581"/>
                                        </p:tgtEl>
                                        <p:attrNameLst>
                                          <p:attrName>fillcolor</p:attrName>
                                        </p:attrNameLst>
                                      </p:cBhvr>
                                      <p:tavLst>
                                        <p:tav tm="0">
                                          <p:val>
                                            <p:clrVal>
                                              <a:schemeClr val="accent2"/>
                                            </p:clrVal>
                                          </p:val>
                                        </p:tav>
                                        <p:tav tm="50000">
                                          <p:val>
                                            <p:clrVal>
                                              <a:schemeClr val="hlink"/>
                                            </p:clrVal>
                                          </p:val>
                                        </p:tav>
                                      </p:tavLst>
                                    </p:anim>
                                    <p:set>
                                      <p:cBhvr>
                                        <p:cTn id="13" dur="80"/>
                                        <p:tgtEl>
                                          <p:spTgt spid="24581"/>
                                        </p:tgtEl>
                                        <p:attrNameLst>
                                          <p:attrName>fill.type</p:attrName>
                                        </p:attrNameLst>
                                      </p:cBhvr>
                                      <p:to>
                                        <p:strVal val="solid"/>
                                      </p:to>
                                    </p:set>
                                  </p:childTnLst>
                                </p:cTn>
                              </p:par>
                            </p:childTnLst>
                          </p:cTn>
                        </p:par>
                        <p:par>
                          <p:cTn id="14" fill="hold">
                            <p:stCondLst>
                              <p:cond delay="4600"/>
                            </p:stCondLst>
                            <p:childTnLst>
                              <p:par>
                                <p:cTn id="15" presetID="10" presetClass="entr" presetSubtype="0" fill="hold" grpId="0" nodeType="after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fade">
                                      <p:cBhvr>
                                        <p:cTn id="17" dur="1000"/>
                                        <p:tgtEl>
                                          <p:spTgt spid="24582"/>
                                        </p:tgtEl>
                                      </p:cBhvr>
                                    </p:animEffect>
                                  </p:childTnLst>
                                </p:cTn>
                              </p:par>
                            </p:childTnLst>
                          </p:cTn>
                        </p:par>
                        <p:par>
                          <p:cTn id="18" fill="hold">
                            <p:stCondLst>
                              <p:cond delay="56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24583"/>
                                        </p:tgtEl>
                                        <p:attrNameLst>
                                          <p:attrName>style.visibility</p:attrName>
                                        </p:attrNameLst>
                                      </p:cBhvr>
                                      <p:to>
                                        <p:strVal val="visible"/>
                                      </p:to>
                                    </p:set>
                                    <p:anim calcmode="discrete" valueType="clr">
                                      <p:cBhvr override="childStyle">
                                        <p:cTn id="21" dur="80"/>
                                        <p:tgtEl>
                                          <p:spTgt spid="2458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4583"/>
                                        </p:tgtEl>
                                        <p:attrNameLst>
                                          <p:attrName>fillcolor</p:attrName>
                                        </p:attrNameLst>
                                      </p:cBhvr>
                                      <p:tavLst>
                                        <p:tav tm="0">
                                          <p:val>
                                            <p:clrVal>
                                              <a:schemeClr val="accent2"/>
                                            </p:clrVal>
                                          </p:val>
                                        </p:tav>
                                        <p:tav tm="50000">
                                          <p:val>
                                            <p:clrVal>
                                              <a:schemeClr val="hlink"/>
                                            </p:clrVal>
                                          </p:val>
                                        </p:tav>
                                      </p:tavLst>
                                    </p:anim>
                                    <p:set>
                                      <p:cBhvr>
                                        <p:cTn id="23" dur="80"/>
                                        <p:tgtEl>
                                          <p:spTgt spid="24583"/>
                                        </p:tgtEl>
                                        <p:attrNameLst>
                                          <p:attrName>fill.type</p:attrName>
                                        </p:attrNameLst>
                                      </p:cBhvr>
                                      <p:to>
                                        <p:strVal val="solid"/>
                                      </p:to>
                                    </p:set>
                                  </p:childTnLst>
                                </p:cTn>
                              </p:par>
                            </p:childTnLst>
                          </p:cTn>
                        </p:par>
                        <p:par>
                          <p:cTn id="24" fill="hold">
                            <p:stCondLst>
                              <p:cond delay="9080"/>
                            </p:stCondLst>
                            <p:childTnLst>
                              <p:par>
                                <p:cTn id="25" presetID="10" presetClass="entr" presetSubtype="0" fill="hold" grpId="0" nodeType="after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fade">
                                      <p:cBhvr>
                                        <p:cTn id="27" dur="1000"/>
                                        <p:tgtEl>
                                          <p:spTgt spid="24584"/>
                                        </p:tgtEl>
                                      </p:cBhvr>
                                    </p:animEffect>
                                  </p:childTnLst>
                                </p:cTn>
                              </p:par>
                            </p:childTnLst>
                          </p:cTn>
                        </p:par>
                        <p:par>
                          <p:cTn id="28" fill="hold">
                            <p:stCondLst>
                              <p:cond delay="1008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4585"/>
                                        </p:tgtEl>
                                        <p:attrNameLst>
                                          <p:attrName>style.visibility</p:attrName>
                                        </p:attrNameLst>
                                      </p:cBhvr>
                                      <p:to>
                                        <p:strVal val="visible"/>
                                      </p:to>
                                    </p:set>
                                    <p:anim calcmode="discrete" valueType="clr">
                                      <p:cBhvr override="childStyle">
                                        <p:cTn id="31" dur="80"/>
                                        <p:tgtEl>
                                          <p:spTgt spid="2458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4585"/>
                                        </p:tgtEl>
                                        <p:attrNameLst>
                                          <p:attrName>fillcolor</p:attrName>
                                        </p:attrNameLst>
                                      </p:cBhvr>
                                      <p:tavLst>
                                        <p:tav tm="0">
                                          <p:val>
                                            <p:clrVal>
                                              <a:schemeClr val="accent2"/>
                                            </p:clrVal>
                                          </p:val>
                                        </p:tav>
                                        <p:tav tm="50000">
                                          <p:val>
                                            <p:clrVal>
                                              <a:schemeClr val="hlink"/>
                                            </p:clrVal>
                                          </p:val>
                                        </p:tav>
                                      </p:tavLst>
                                    </p:anim>
                                    <p:set>
                                      <p:cBhvr>
                                        <p:cTn id="33" dur="80"/>
                                        <p:tgtEl>
                                          <p:spTgt spid="24585"/>
                                        </p:tgtEl>
                                        <p:attrNameLst>
                                          <p:attrName>fill.type</p:attrName>
                                        </p:attrNameLst>
                                      </p:cBhvr>
                                      <p:to>
                                        <p:strVal val="solid"/>
                                      </p:to>
                                    </p:set>
                                  </p:childTnLst>
                                </p:cTn>
                              </p:par>
                            </p:childTnLst>
                          </p:cTn>
                        </p:par>
                        <p:par>
                          <p:cTn id="34" fill="hold">
                            <p:stCondLst>
                              <p:cond delay="11200"/>
                            </p:stCondLst>
                            <p:childTnLst>
                              <p:par>
                                <p:cTn id="35" presetID="10" presetClass="entr" presetSubtype="0" fill="hold" grpId="0" nodeType="afterEffect">
                                  <p:stCondLst>
                                    <p:cond delay="0"/>
                                  </p:stCondLst>
                                  <p:childTnLst>
                                    <p:set>
                                      <p:cBhvr>
                                        <p:cTn id="36" dur="1" fill="hold">
                                          <p:stCondLst>
                                            <p:cond delay="0"/>
                                          </p:stCondLst>
                                        </p:cTn>
                                        <p:tgtEl>
                                          <p:spTgt spid="24587"/>
                                        </p:tgtEl>
                                        <p:attrNameLst>
                                          <p:attrName>style.visibility</p:attrName>
                                        </p:attrNameLst>
                                      </p:cBhvr>
                                      <p:to>
                                        <p:strVal val="visible"/>
                                      </p:to>
                                    </p:set>
                                    <p:animEffect transition="in" filter="fade">
                                      <p:cBhvr>
                                        <p:cTn id="37" dur="1000"/>
                                        <p:tgtEl>
                                          <p:spTgt spid="24587"/>
                                        </p:tgtEl>
                                      </p:cBhvr>
                                    </p:animEffect>
                                  </p:childTnLst>
                                </p:cTn>
                              </p:par>
                            </p:childTnLst>
                          </p:cTn>
                        </p:par>
                        <p:par>
                          <p:cTn id="38" fill="hold">
                            <p:stCondLst>
                              <p:cond delay="122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4588"/>
                                        </p:tgtEl>
                                        <p:attrNameLst>
                                          <p:attrName>style.visibility</p:attrName>
                                        </p:attrNameLst>
                                      </p:cBhvr>
                                      <p:to>
                                        <p:strVal val="visible"/>
                                      </p:to>
                                    </p:set>
                                    <p:anim calcmode="discrete" valueType="clr">
                                      <p:cBhvr override="childStyle">
                                        <p:cTn id="41" dur="80"/>
                                        <p:tgtEl>
                                          <p:spTgt spid="24588"/>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4588"/>
                                        </p:tgtEl>
                                        <p:attrNameLst>
                                          <p:attrName>fillcolor</p:attrName>
                                        </p:attrNameLst>
                                      </p:cBhvr>
                                      <p:tavLst>
                                        <p:tav tm="0">
                                          <p:val>
                                            <p:clrVal>
                                              <a:schemeClr val="accent2"/>
                                            </p:clrVal>
                                          </p:val>
                                        </p:tav>
                                        <p:tav tm="50000">
                                          <p:val>
                                            <p:clrVal>
                                              <a:schemeClr val="hlink"/>
                                            </p:clrVal>
                                          </p:val>
                                        </p:tav>
                                      </p:tavLst>
                                    </p:anim>
                                    <p:set>
                                      <p:cBhvr>
                                        <p:cTn id="43" dur="80"/>
                                        <p:tgtEl>
                                          <p:spTgt spid="24588"/>
                                        </p:tgtEl>
                                        <p:attrNameLst>
                                          <p:attrName>fill.type</p:attrName>
                                        </p:attrNameLst>
                                      </p:cBhvr>
                                      <p:to>
                                        <p:strVal val="solid"/>
                                      </p:to>
                                    </p:set>
                                  </p:childTnLst>
                                </p:cTn>
                              </p:par>
                            </p:childTnLst>
                          </p:cTn>
                        </p:par>
                        <p:par>
                          <p:cTn id="44" fill="hold">
                            <p:stCondLst>
                              <p:cond delay="31640"/>
                            </p:stCondLst>
                            <p:childTnLst>
                              <p:par>
                                <p:cTn id="45" presetID="45" presetClass="entr" presetSubtype="0" fill="hold" grpId="0" nodeType="afterEffect">
                                  <p:stCondLst>
                                    <p:cond delay="0"/>
                                  </p:stCondLst>
                                  <p:iterate type="lt">
                                    <p:tmPct val="10000"/>
                                  </p:iterate>
                                  <p:childTnLst>
                                    <p:set>
                                      <p:cBhvr>
                                        <p:cTn id="46" dur="1" fill="hold">
                                          <p:stCondLst>
                                            <p:cond delay="0"/>
                                          </p:stCondLst>
                                        </p:cTn>
                                        <p:tgtEl>
                                          <p:spTgt spid="24586"/>
                                        </p:tgtEl>
                                        <p:attrNameLst>
                                          <p:attrName>style.visibility</p:attrName>
                                        </p:attrNameLst>
                                      </p:cBhvr>
                                      <p:to>
                                        <p:strVal val="visible"/>
                                      </p:to>
                                    </p:set>
                                    <p:animEffect transition="in" filter="fade">
                                      <p:cBhvr>
                                        <p:cTn id="47" dur="1000"/>
                                        <p:tgtEl>
                                          <p:spTgt spid="24586"/>
                                        </p:tgtEl>
                                      </p:cBhvr>
                                    </p:animEffect>
                                    <p:anim calcmode="lin" valueType="num">
                                      <p:cBhvr>
                                        <p:cTn id="48" dur="1000" fill="hold"/>
                                        <p:tgtEl>
                                          <p:spTgt spid="24586"/>
                                        </p:tgtEl>
                                        <p:attrNameLst>
                                          <p:attrName>ppt_w</p:attrName>
                                        </p:attrNameLst>
                                      </p:cBhvr>
                                      <p:tavLst>
                                        <p:tav tm="0" fmla="#ppt_w*sin(2.5*pi*$)">
                                          <p:val>
                                            <p:fltVal val="0"/>
                                          </p:val>
                                        </p:tav>
                                        <p:tav tm="100000">
                                          <p:val>
                                            <p:fltVal val="1"/>
                                          </p:val>
                                        </p:tav>
                                      </p:tavLst>
                                    </p:anim>
                                    <p:anim calcmode="lin" valueType="num">
                                      <p:cBhvr>
                                        <p:cTn id="49" dur="1000" fill="hold"/>
                                        <p:tgtEl>
                                          <p:spTgt spid="245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p:bldP spid="24582" grpId="0" animBg="1"/>
      <p:bldP spid="24583" grpId="0"/>
      <p:bldP spid="24584" grpId="0" animBg="1"/>
      <p:bldP spid="24585" grpId="0"/>
      <p:bldP spid="24586" grpId="0"/>
      <p:bldP spid="24587" grpId="0" animBg="1"/>
      <p:bldP spid="2458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827088" y="1806575"/>
            <a:ext cx="7632700" cy="1190625"/>
          </a:xfrm>
          <a:prstGeom prst="rect">
            <a:avLst/>
          </a:prstGeom>
          <a:noFill/>
          <a:ln w="9525">
            <a:noFill/>
            <a:miter lim="800000"/>
            <a:headEnd/>
            <a:tailEnd/>
          </a:ln>
        </p:spPr>
        <p:txBody>
          <a:bodyPr anchor="ctr">
            <a:spAutoFit/>
          </a:bodyPr>
          <a:lstStyle/>
          <a:p>
            <a:pPr algn="just"/>
            <a:r>
              <a:rPr lang="ar-SA" sz="1800" b="0">
                <a:solidFill>
                  <a:srgbClr val="307AE6"/>
                </a:solidFill>
              </a:rPr>
              <a:t>إن سر نجاحنا هو حصيلة خبراتنا المتراكمة في تطوير الأنظمة والبرامج منذ 1991 , كما شملت هذه الخبرات الإحاطة باحتياجات السوق المحلي والمنطقة, وبناء الأنظمة بما يتوافق مع احتياجات العملاء آخذين بعين الاعتبار جميع معايير الجودة بناء على المقاييس والمواصفات العالمية, والموثوقية والجودة العالية والدعم الفني ما بعد البيع.</a:t>
            </a:r>
          </a:p>
        </p:txBody>
      </p:sp>
      <p:sp>
        <p:nvSpPr>
          <p:cNvPr id="26629" name="Rectangle 5"/>
          <p:cNvSpPr>
            <a:spLocks noChangeArrowheads="1"/>
          </p:cNvSpPr>
          <p:nvPr/>
        </p:nvSpPr>
        <p:spPr bwMode="auto">
          <a:xfrm>
            <a:off x="755650" y="3068638"/>
            <a:ext cx="7704138" cy="915987"/>
          </a:xfrm>
          <a:prstGeom prst="rect">
            <a:avLst/>
          </a:prstGeom>
          <a:noFill/>
          <a:ln w="9525">
            <a:noFill/>
            <a:miter lim="800000"/>
            <a:headEnd/>
            <a:tailEnd/>
          </a:ln>
        </p:spPr>
        <p:txBody>
          <a:bodyPr anchor="ctr">
            <a:spAutoFit/>
          </a:bodyPr>
          <a:lstStyle/>
          <a:p>
            <a:pPr algn="justLow"/>
            <a:r>
              <a:rPr lang="ar-SA" sz="1800" b="0">
                <a:solidFill>
                  <a:srgbClr val="307AE6"/>
                </a:solidFill>
              </a:rPr>
              <a:t>إن فريق العمل لدينا مكون من مجموعة منتقاة من الخبراء المختصين من أصحاب الخبرات العريقة من مهندسين ومبرمجين متفهمين لاحتياجات ومتطلبات العملاء, إضافة إلى مجموعة متخصصة من موظفي الدعم الفني القادرين على مساعدة العملاء والإجابة عن استفساراتهم في كل الأوقات.</a:t>
            </a:r>
          </a:p>
        </p:txBody>
      </p:sp>
      <p:sp>
        <p:nvSpPr>
          <p:cNvPr id="26630" name="Rectangle 6"/>
          <p:cNvSpPr>
            <a:spLocks noChangeArrowheads="1"/>
          </p:cNvSpPr>
          <p:nvPr/>
        </p:nvSpPr>
        <p:spPr bwMode="auto">
          <a:xfrm>
            <a:off x="3735388" y="6308725"/>
            <a:ext cx="1533525" cy="274638"/>
          </a:xfrm>
          <a:prstGeom prst="rect">
            <a:avLst/>
          </a:prstGeom>
          <a:noFill/>
          <a:ln w="9525">
            <a:noFill/>
            <a:miter lim="800000"/>
            <a:headEnd/>
            <a:tailEnd/>
          </a:ln>
        </p:spPr>
        <p:txBody>
          <a:bodyPr wrap="none">
            <a:spAutoFit/>
          </a:bodyPr>
          <a:lstStyle/>
          <a:p>
            <a:pPr>
              <a:spcBef>
                <a:spcPct val="50000"/>
              </a:spcBef>
            </a:pPr>
            <a:r>
              <a:rPr lang="ar-JO" sz="1200" b="0">
                <a:solidFill>
                  <a:srgbClr val="307AE6"/>
                </a:solidFill>
              </a:rPr>
              <a:t>اضغط أي مفتاح  للاستمرار</a:t>
            </a:r>
            <a:endParaRPr lang="en-US" sz="1200" b="0">
              <a:solidFill>
                <a:srgbClr val="307AE6"/>
              </a:solidFill>
            </a:endParaRPr>
          </a:p>
        </p:txBody>
      </p:sp>
      <p:pic>
        <p:nvPicPr>
          <p:cNvPr id="26631" name="Picture 7" descr="Accountant"/>
          <p:cNvPicPr>
            <a:picLocks noChangeAspect="1" noChangeArrowheads="1"/>
          </p:cNvPicPr>
          <p:nvPr/>
        </p:nvPicPr>
        <p:blipFill>
          <a:blip r:embed="rId3"/>
          <a:srcRect/>
          <a:stretch>
            <a:fillRect/>
          </a:stretch>
        </p:blipFill>
        <p:spPr bwMode="auto">
          <a:xfrm>
            <a:off x="395288" y="4292600"/>
            <a:ext cx="2519362" cy="180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628"/>
                                        </p:tgtEl>
                                        <p:attrNameLst>
                                          <p:attrName>style.visibility</p:attrName>
                                        </p:attrNameLst>
                                      </p:cBhvr>
                                      <p:to>
                                        <p:strVal val="visible"/>
                                      </p:to>
                                    </p:set>
                                    <p:anim calcmode="discrete" valueType="clr">
                                      <p:cBhvr override="childStyle">
                                        <p:cTn id="7" dur="80"/>
                                        <p:tgtEl>
                                          <p:spTgt spid="266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8"/>
                                        </p:tgtEl>
                                        <p:attrNameLst>
                                          <p:attrName>fillcolor</p:attrName>
                                        </p:attrNameLst>
                                      </p:cBhvr>
                                      <p:tavLst>
                                        <p:tav tm="0">
                                          <p:val>
                                            <p:clrVal>
                                              <a:schemeClr val="accent2"/>
                                            </p:clrVal>
                                          </p:val>
                                        </p:tav>
                                        <p:tav tm="50000">
                                          <p:val>
                                            <p:clrVal>
                                              <a:schemeClr val="hlink"/>
                                            </p:clrVal>
                                          </p:val>
                                        </p:tav>
                                      </p:tavLst>
                                    </p:anim>
                                    <p:set>
                                      <p:cBhvr>
                                        <p:cTn id="9" dur="80"/>
                                        <p:tgtEl>
                                          <p:spTgt spid="26628"/>
                                        </p:tgtEl>
                                        <p:attrNameLst>
                                          <p:attrName>fill.type</p:attrName>
                                        </p:attrNameLst>
                                      </p:cBhvr>
                                      <p:to>
                                        <p:strVal val="solid"/>
                                      </p:to>
                                    </p:set>
                                  </p:childTnLst>
                                </p:cTn>
                              </p:par>
                            </p:childTnLst>
                          </p:cTn>
                        </p:par>
                        <p:par>
                          <p:cTn id="10" fill="hold">
                            <p:stCondLst>
                              <p:cond delay="112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26629">
                                            <p:txEl>
                                              <p:pRg st="0" end="0"/>
                                            </p:txEl>
                                          </p:spTgt>
                                        </p:tgtEl>
                                        <p:attrNameLst>
                                          <p:attrName>style.visibility</p:attrName>
                                        </p:attrNameLst>
                                      </p:cBhvr>
                                      <p:to>
                                        <p:strVal val="visible"/>
                                      </p:to>
                                    </p:set>
                                    <p:anim calcmode="discrete" valueType="clr">
                                      <p:cBhvr override="childStyle">
                                        <p:cTn id="13" dur="80"/>
                                        <p:tgtEl>
                                          <p:spTgt spid="266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662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6629">
                                            <p:txEl>
                                              <p:pRg st="0" end="0"/>
                                            </p:txEl>
                                          </p:spTgt>
                                        </p:tgtEl>
                                        <p:attrNameLst>
                                          <p:attrName>fill.type</p:attrName>
                                        </p:attrNameLst>
                                      </p:cBhvr>
                                      <p:to>
                                        <p:strVal val="solid"/>
                                      </p:to>
                                    </p:set>
                                  </p:childTnLst>
                                </p:cTn>
                              </p:par>
                              <p:par>
                                <p:cTn id="16" presetID="9" presetClass="entr" presetSubtype="0" fill="hold" nodeType="withEffect">
                                  <p:stCondLst>
                                    <p:cond delay="0"/>
                                  </p:stCondLst>
                                  <p:childTnLst>
                                    <p:set>
                                      <p:cBhvr>
                                        <p:cTn id="17" dur="1" fill="hold">
                                          <p:stCondLst>
                                            <p:cond delay="0"/>
                                          </p:stCondLst>
                                        </p:cTn>
                                        <p:tgtEl>
                                          <p:spTgt spid="26631"/>
                                        </p:tgtEl>
                                        <p:attrNameLst>
                                          <p:attrName>style.visibility</p:attrName>
                                        </p:attrNameLst>
                                      </p:cBhvr>
                                      <p:to>
                                        <p:strVal val="visible"/>
                                      </p:to>
                                    </p:set>
                                    <p:animEffect transition="in" filter="dissolve">
                                      <p:cBhvr>
                                        <p:cTn id="18" dur="500"/>
                                        <p:tgtEl>
                                          <p:spTgt spid="26631"/>
                                        </p:tgtEl>
                                      </p:cBhvr>
                                    </p:animEffect>
                                  </p:childTnLst>
                                </p:cTn>
                              </p:par>
                            </p:childTnLst>
                          </p:cTn>
                        </p:par>
                        <p:par>
                          <p:cTn id="19" fill="hold">
                            <p:stCondLst>
                              <p:cond delay="1986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26630"/>
                                        </p:tgtEl>
                                        <p:attrNameLst>
                                          <p:attrName>style.visibility</p:attrName>
                                        </p:attrNameLst>
                                      </p:cBhvr>
                                      <p:to>
                                        <p:strVal val="visible"/>
                                      </p:to>
                                    </p:set>
                                    <p:animEffect transition="in" filter="fade">
                                      <p:cBhvr>
                                        <p:cTn id="22" dur="1000"/>
                                        <p:tgtEl>
                                          <p:spTgt spid="26630"/>
                                        </p:tgtEl>
                                      </p:cBhvr>
                                    </p:animEffect>
                                    <p:anim calcmode="lin" valueType="num">
                                      <p:cBhvr>
                                        <p:cTn id="23" dur="1000" fill="hold"/>
                                        <p:tgtEl>
                                          <p:spTgt spid="26630"/>
                                        </p:tgtEl>
                                        <p:attrNameLst>
                                          <p:attrName>ppt_w</p:attrName>
                                        </p:attrNameLst>
                                      </p:cBhvr>
                                      <p:tavLst>
                                        <p:tav tm="0" fmla="#ppt_w*sin(2.5*pi*$)">
                                          <p:val>
                                            <p:fltVal val="0"/>
                                          </p:val>
                                        </p:tav>
                                        <p:tav tm="100000">
                                          <p:val>
                                            <p:fltVal val="1"/>
                                          </p:val>
                                        </p:tav>
                                      </p:tavLst>
                                    </p:anim>
                                    <p:anim calcmode="lin" valueType="num">
                                      <p:cBhvr>
                                        <p:cTn id="24" dur="1000" fill="hold"/>
                                        <p:tgtEl>
                                          <p:spTgt spid="266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4" name="WordArt 6"/>
          <p:cNvSpPr>
            <a:spLocks noChangeArrowheads="1" noChangeShapeType="1" noTextEdit="1"/>
          </p:cNvSpPr>
          <p:nvPr/>
        </p:nvSpPr>
        <p:spPr bwMode="auto">
          <a:xfrm>
            <a:off x="5724525" y="765175"/>
            <a:ext cx="3095625" cy="503238"/>
          </a:xfrm>
          <a:prstGeom prst="rect">
            <a:avLst/>
          </a:prstGeom>
        </p:spPr>
        <p:txBody>
          <a:bodyPr wrap="none" fromWordArt="1">
            <a:prstTxWarp prst="textPlain">
              <a:avLst>
                <a:gd name="adj" fmla="val 50000"/>
              </a:avLst>
            </a:prstTxWarp>
          </a:bodyPr>
          <a:lstStyle/>
          <a:p>
            <a:pPr algn="ctr"/>
            <a:r>
              <a:rPr lang="ar-JO" sz="2400" kern="10">
                <a:ln w="9525">
                  <a:noFill/>
                  <a:round/>
                  <a:headEnd/>
                  <a:tailEnd/>
                </a:ln>
                <a:solidFill>
                  <a:srgbClr val="FFAB2F"/>
                </a:solidFill>
                <a:effectLst>
                  <a:outerShdw dist="35921" dir="2700000" algn="ctr" rotWithShape="0">
                    <a:srgbClr val="C0C0C0">
                      <a:alpha val="79999"/>
                    </a:srgbClr>
                  </a:outerShdw>
                </a:effectLst>
                <a:latin typeface="Arial"/>
                <a:cs typeface="Arial"/>
              </a:rPr>
              <a:t>لماذا شامي سوفت؟ </a:t>
            </a:r>
            <a:endParaRPr lang="en-US" sz="2400" kern="10">
              <a:ln w="9525">
                <a:noFill/>
                <a:round/>
                <a:headEnd/>
                <a:tailEnd/>
              </a:ln>
              <a:solidFill>
                <a:srgbClr val="FFAB2F"/>
              </a:solidFill>
              <a:effectLst>
                <a:outerShdw dist="35921" dir="2700000" algn="ctr" rotWithShape="0">
                  <a:srgbClr val="C0C0C0">
                    <a:alpha val="79999"/>
                  </a:srgbClr>
                </a:outerShdw>
              </a:effectLst>
              <a:latin typeface="Arial"/>
              <a:cs typeface="Arial"/>
            </a:endParaRPr>
          </a:p>
        </p:txBody>
      </p:sp>
      <p:sp>
        <p:nvSpPr>
          <p:cNvPr id="27656" name="Rectangle 8"/>
          <p:cNvSpPr>
            <a:spLocks noChangeArrowheads="1"/>
          </p:cNvSpPr>
          <p:nvPr/>
        </p:nvSpPr>
        <p:spPr bwMode="auto">
          <a:xfrm>
            <a:off x="3751263" y="6210300"/>
            <a:ext cx="1517650" cy="396875"/>
          </a:xfrm>
          <a:prstGeom prst="rect">
            <a:avLst/>
          </a:prstGeom>
          <a:noFill/>
          <a:ln w="9525">
            <a:noFill/>
            <a:miter lim="800000"/>
            <a:headEnd/>
            <a:tailEnd/>
          </a:ln>
        </p:spPr>
        <p:txBody>
          <a:bodyPr wrap="none">
            <a:spAutoFit/>
          </a:bodyPr>
          <a:lstStyle/>
          <a:p>
            <a:pPr>
              <a:spcBef>
                <a:spcPct val="50000"/>
              </a:spcBef>
            </a:pPr>
            <a:r>
              <a:rPr lang="ar-JO" sz="1200" b="0">
                <a:solidFill>
                  <a:srgbClr val="307AE6"/>
                </a:solidFill>
              </a:rPr>
              <a:t>اضغط أي مفتاح</a:t>
            </a:r>
            <a:r>
              <a:rPr lang="ar-JO">
                <a:solidFill>
                  <a:srgbClr val="307AE6"/>
                </a:solidFill>
              </a:rPr>
              <a:t> </a:t>
            </a:r>
            <a:r>
              <a:rPr lang="ar-JO" sz="1200" b="0">
                <a:solidFill>
                  <a:srgbClr val="307AE6"/>
                </a:solidFill>
              </a:rPr>
              <a:t>للاستمرار</a:t>
            </a:r>
            <a:endParaRPr lang="en-US" sz="1200" b="0">
              <a:solidFill>
                <a:srgbClr val="307AE6"/>
              </a:solidFill>
            </a:endParaRPr>
          </a:p>
        </p:txBody>
      </p:sp>
      <p:sp>
        <p:nvSpPr>
          <p:cNvPr id="27657" name="Rectangle 9"/>
          <p:cNvSpPr>
            <a:spLocks noChangeArrowheads="1"/>
          </p:cNvSpPr>
          <p:nvPr/>
        </p:nvSpPr>
        <p:spPr bwMode="auto">
          <a:xfrm>
            <a:off x="2211388" y="1341438"/>
            <a:ext cx="6700837" cy="4854575"/>
          </a:xfrm>
          <a:prstGeom prst="rect">
            <a:avLst/>
          </a:prstGeom>
          <a:noFill/>
          <a:ln w="9525">
            <a:noFill/>
            <a:miter lim="800000"/>
            <a:headEnd/>
            <a:tailEnd/>
          </a:ln>
        </p:spPr>
        <p:txBody>
          <a:bodyPr wrap="none" anchor="ctr">
            <a:spAutoFit/>
          </a:bodyPr>
          <a:lstStyle/>
          <a:p>
            <a:pPr>
              <a:lnSpc>
                <a:spcPct val="130000"/>
              </a:lnSpc>
              <a:buFont typeface="Wingdings" pitchFamily="2" charset="2"/>
              <a:buChar char="ü"/>
            </a:pPr>
            <a:r>
              <a:rPr lang="ar-JO" sz="1600" b="0">
                <a:solidFill>
                  <a:srgbClr val="307AE6"/>
                </a:solidFill>
              </a:rPr>
              <a:t> </a:t>
            </a:r>
            <a:r>
              <a:rPr lang="ar-SA" sz="1600" b="0">
                <a:solidFill>
                  <a:srgbClr val="307AE6"/>
                </a:solidFill>
              </a:rPr>
              <a:t>حلول يُعتمد عليها من حيث الكفاءة والمتانة والمرونة.</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الخبرة الطويلة والفهم العميق لاحتياجات العملاء.</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خدمة ما بعد البيع المتميزة.</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فريق عمل خبير وودود.</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الانظمة مبنية حسب المعايير والمقاييس الدولية .</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التحديث والتطوير المستمر للانظمة المنتجة لتواكب تطورات العصر.</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اتمتة كاملة ومترابطة الأعمال وإجراءات الشركات والمصانع. </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تقارير وتحاليل مالية متطورة وشاملة.</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عدة مستويات لحماية وسرية المعلومات.</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امكانية إضافة وبناء شاشات خاصة حسب رغبة العميل. </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واجهة تطبيق النظام عربي / إنجليزي</a:t>
            </a:r>
            <a:r>
              <a:rPr lang="ar-JO" sz="1600" b="0">
                <a:solidFill>
                  <a:srgbClr val="307AE6"/>
                </a:solidFill>
              </a:rPr>
              <a:t>.</a:t>
            </a:r>
            <a:r>
              <a:rPr lang="ar-SA" sz="1600" b="0">
                <a:solidFill>
                  <a:srgbClr val="307AE6"/>
                </a:solidFill>
              </a:rPr>
              <a:t> </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سهولة الاستخدام مع توفر نظام ضبط لأخطاء المستخدمين والحد منها.</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امكانية اختيار الخلفيات وتحديد الألوان الخاصة وحجم الخط حسب رغبة المستخدم. </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وجود وسائل المساعدة الفورية للمستخدم, مع امثلة توضيحية وفيديو مصور.</a:t>
            </a:r>
            <a:endParaRPr lang="en-US" sz="1600" b="0">
              <a:solidFill>
                <a:srgbClr val="307AE6"/>
              </a:solidFill>
            </a:endParaRPr>
          </a:p>
          <a:p>
            <a:pPr>
              <a:lnSpc>
                <a:spcPct val="130000"/>
              </a:lnSpc>
              <a:buFont typeface="Wingdings" pitchFamily="2" charset="2"/>
              <a:buChar char="ü"/>
            </a:pPr>
            <a:r>
              <a:rPr lang="ar-JO" sz="1600" b="0">
                <a:solidFill>
                  <a:srgbClr val="307AE6"/>
                </a:solidFill>
              </a:rPr>
              <a:t> </a:t>
            </a:r>
            <a:r>
              <a:rPr lang="ar-SA" sz="1600" b="0">
                <a:solidFill>
                  <a:srgbClr val="307AE6"/>
                </a:solidFill>
              </a:rPr>
              <a:t>انظمة متطورة لمتابعة تعدد الشركات والفروع والمستودعات والعملات والمستخدمين والصلاحيات.</a:t>
            </a:r>
          </a:p>
        </p:txBody>
      </p:sp>
      <p:pic>
        <p:nvPicPr>
          <p:cNvPr id="27658" name="Picture 10" descr="QualityGuaranteed"/>
          <p:cNvPicPr>
            <a:picLocks noChangeAspect="1" noChangeArrowheads="1"/>
          </p:cNvPicPr>
          <p:nvPr/>
        </p:nvPicPr>
        <p:blipFill>
          <a:blip r:embed="rId3"/>
          <a:srcRect/>
          <a:stretch>
            <a:fillRect/>
          </a:stretch>
        </p:blipFill>
        <p:spPr bwMode="auto">
          <a:xfrm>
            <a:off x="179388" y="908050"/>
            <a:ext cx="2103437" cy="1639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1000"/>
                                        <p:tgtEl>
                                          <p:spTgt spid="27654"/>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7657"/>
                                        </p:tgtEl>
                                        <p:attrNameLst>
                                          <p:attrName>style.visibility</p:attrName>
                                        </p:attrNameLst>
                                      </p:cBhvr>
                                      <p:to>
                                        <p:strVal val="visible"/>
                                      </p:to>
                                    </p:set>
                                    <p:anim calcmode="discrete" valueType="clr">
                                      <p:cBhvr override="childStyle">
                                        <p:cTn id="11" dur="80"/>
                                        <p:tgtEl>
                                          <p:spTgt spid="2765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7657"/>
                                        </p:tgtEl>
                                        <p:attrNameLst>
                                          <p:attrName>fillcolor</p:attrName>
                                        </p:attrNameLst>
                                      </p:cBhvr>
                                      <p:tavLst>
                                        <p:tav tm="0">
                                          <p:val>
                                            <p:clrVal>
                                              <a:schemeClr val="accent2"/>
                                            </p:clrVal>
                                          </p:val>
                                        </p:tav>
                                        <p:tav tm="50000">
                                          <p:val>
                                            <p:clrVal>
                                              <a:schemeClr val="hlink"/>
                                            </p:clrVal>
                                          </p:val>
                                        </p:tav>
                                      </p:tavLst>
                                    </p:anim>
                                    <p:set>
                                      <p:cBhvr>
                                        <p:cTn id="13" dur="80"/>
                                        <p:tgtEl>
                                          <p:spTgt spid="27657"/>
                                        </p:tgtEl>
                                        <p:attrNameLst>
                                          <p:attrName>fill.type</p:attrName>
                                        </p:attrNameLst>
                                      </p:cBhvr>
                                      <p:to>
                                        <p:strVal val="solid"/>
                                      </p:to>
                                    </p:set>
                                  </p:childTnLst>
                                </p:cTn>
                              </p:par>
                              <p:par>
                                <p:cTn id="14" presetID="9" presetClass="entr" presetSubtype="0" fill="hold" nodeType="withEffect">
                                  <p:stCondLst>
                                    <p:cond delay="0"/>
                                  </p:stCondLst>
                                  <p:childTnLst>
                                    <p:set>
                                      <p:cBhvr>
                                        <p:cTn id="15" dur="1" fill="hold">
                                          <p:stCondLst>
                                            <p:cond delay="0"/>
                                          </p:stCondLst>
                                        </p:cTn>
                                        <p:tgtEl>
                                          <p:spTgt spid="27658"/>
                                        </p:tgtEl>
                                        <p:attrNameLst>
                                          <p:attrName>style.visibility</p:attrName>
                                        </p:attrNameLst>
                                      </p:cBhvr>
                                      <p:to>
                                        <p:strVal val="visible"/>
                                      </p:to>
                                    </p:set>
                                    <p:animEffect transition="in" filter="dissolve">
                                      <p:cBhvr>
                                        <p:cTn id="16" dur="500"/>
                                        <p:tgtEl>
                                          <p:spTgt spid="27658"/>
                                        </p:tgtEl>
                                      </p:cBhvr>
                                    </p:animEffect>
                                  </p:childTnLst>
                                </p:cTn>
                              </p:par>
                            </p:childTnLst>
                          </p:cTn>
                        </p:par>
                        <p:par>
                          <p:cTn id="17" fill="hold">
                            <p:stCondLst>
                              <p:cond delay="27120"/>
                            </p:stCondLst>
                            <p:childTnLst>
                              <p:par>
                                <p:cTn id="18" presetID="45" presetClass="entr" presetSubtype="0" fill="hold" grpId="0" nodeType="afterEffect">
                                  <p:stCondLst>
                                    <p:cond delay="0"/>
                                  </p:stCondLst>
                                  <p:iterate type="lt">
                                    <p:tmPct val="10000"/>
                                  </p:iterate>
                                  <p:childTnLst>
                                    <p:set>
                                      <p:cBhvr>
                                        <p:cTn id="19" dur="1" fill="hold">
                                          <p:stCondLst>
                                            <p:cond delay="0"/>
                                          </p:stCondLst>
                                        </p:cTn>
                                        <p:tgtEl>
                                          <p:spTgt spid="27656"/>
                                        </p:tgtEl>
                                        <p:attrNameLst>
                                          <p:attrName>style.visibility</p:attrName>
                                        </p:attrNameLst>
                                      </p:cBhvr>
                                      <p:to>
                                        <p:strVal val="visible"/>
                                      </p:to>
                                    </p:set>
                                    <p:animEffect transition="in" filter="fade">
                                      <p:cBhvr>
                                        <p:cTn id="20" dur="1000"/>
                                        <p:tgtEl>
                                          <p:spTgt spid="27656"/>
                                        </p:tgtEl>
                                      </p:cBhvr>
                                    </p:animEffect>
                                    <p:anim calcmode="lin" valueType="num">
                                      <p:cBhvr>
                                        <p:cTn id="21" dur="1000" fill="hold"/>
                                        <p:tgtEl>
                                          <p:spTgt spid="27656"/>
                                        </p:tgtEl>
                                        <p:attrNameLst>
                                          <p:attrName>ppt_w</p:attrName>
                                        </p:attrNameLst>
                                      </p:cBhvr>
                                      <p:tavLst>
                                        <p:tav tm="0" fmla="#ppt_w*sin(2.5*pi*$)">
                                          <p:val>
                                            <p:fltVal val="0"/>
                                          </p:val>
                                        </p:tav>
                                        <p:tav tm="100000">
                                          <p:val>
                                            <p:fltVal val="1"/>
                                          </p:val>
                                        </p:tav>
                                      </p:tavLst>
                                    </p:anim>
                                    <p:anim calcmode="lin" valueType="num">
                                      <p:cBhvr>
                                        <p:cTn id="22" dur="1000" fill="hold"/>
                                        <p:tgtEl>
                                          <p:spTgt spid="276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6" grpId="0"/>
      <p:bldP spid="2765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508625" y="1844675"/>
            <a:ext cx="3455988" cy="3565525"/>
          </a:xfrm>
          <a:prstGeom prst="rect">
            <a:avLst/>
          </a:prstGeom>
          <a:noFill/>
          <a:ln w="9525">
            <a:noFill/>
            <a:miter lim="800000"/>
            <a:headEnd/>
            <a:tailEnd/>
          </a:ln>
        </p:spPr>
        <p:txBody>
          <a:bodyPr>
            <a:spAutoFit/>
          </a:bodyPr>
          <a:lstStyle/>
          <a:p>
            <a:pPr>
              <a:buFont typeface="Wingdings" pitchFamily="2" charset="2"/>
              <a:buChar char="v"/>
            </a:pPr>
            <a:r>
              <a:rPr lang="ar-JO">
                <a:solidFill>
                  <a:schemeClr val="accent2"/>
                </a:solidFill>
              </a:rPr>
              <a:t>المملكة الأردنية الهاشمية</a:t>
            </a:r>
          </a:p>
          <a:p>
            <a:pPr>
              <a:buFont typeface="Wingdings" pitchFamily="2" charset="2"/>
              <a:buChar char="v"/>
            </a:pPr>
            <a:r>
              <a:rPr lang="ar-JO">
                <a:solidFill>
                  <a:schemeClr val="accent2"/>
                </a:solidFill>
              </a:rPr>
              <a:t>الجمهورية العراقية</a:t>
            </a:r>
          </a:p>
          <a:p>
            <a:pPr>
              <a:buFont typeface="Wingdings" pitchFamily="2" charset="2"/>
              <a:buChar char="v"/>
            </a:pPr>
            <a:r>
              <a:rPr lang="ar-JO">
                <a:solidFill>
                  <a:schemeClr val="accent2"/>
                </a:solidFill>
              </a:rPr>
              <a:t>المملكة العربية السعودية</a:t>
            </a:r>
          </a:p>
          <a:p>
            <a:pPr>
              <a:buFont typeface="Wingdings" pitchFamily="2" charset="2"/>
              <a:buChar char="v"/>
            </a:pPr>
            <a:r>
              <a:rPr lang="ar-JO">
                <a:solidFill>
                  <a:schemeClr val="accent2"/>
                </a:solidFill>
              </a:rPr>
              <a:t>الجمهورية اللبنانية</a:t>
            </a:r>
          </a:p>
          <a:p>
            <a:pPr>
              <a:buFont typeface="Wingdings" pitchFamily="2" charset="2"/>
              <a:buChar char="v"/>
            </a:pPr>
            <a:r>
              <a:rPr lang="ar-JO">
                <a:solidFill>
                  <a:schemeClr val="accent2"/>
                </a:solidFill>
              </a:rPr>
              <a:t>دولة فلسطين </a:t>
            </a:r>
          </a:p>
          <a:p>
            <a:pPr>
              <a:buFont typeface="Wingdings" pitchFamily="2" charset="2"/>
              <a:buChar char="v"/>
            </a:pPr>
            <a:r>
              <a:rPr lang="ar-JO">
                <a:solidFill>
                  <a:schemeClr val="accent2"/>
                </a:solidFill>
              </a:rPr>
              <a:t>جمهورية مصر العربية</a:t>
            </a:r>
          </a:p>
          <a:p>
            <a:pPr>
              <a:buFont typeface="Wingdings" pitchFamily="2" charset="2"/>
              <a:buChar char="v"/>
            </a:pPr>
            <a:r>
              <a:rPr lang="ar-JO">
                <a:solidFill>
                  <a:schemeClr val="accent2"/>
                </a:solidFill>
              </a:rPr>
              <a:t>الجماهيرية  العربية الليبية</a:t>
            </a:r>
          </a:p>
          <a:p>
            <a:pPr>
              <a:buFont typeface="Wingdings" pitchFamily="2" charset="2"/>
              <a:buChar char="v"/>
            </a:pPr>
            <a:r>
              <a:rPr lang="ar-JO">
                <a:solidFill>
                  <a:schemeClr val="accent2"/>
                </a:solidFill>
              </a:rPr>
              <a:t>جمهورية السودان</a:t>
            </a:r>
          </a:p>
          <a:p>
            <a:pPr>
              <a:buFont typeface="Wingdings" pitchFamily="2" charset="2"/>
              <a:buChar char="v"/>
            </a:pPr>
            <a:r>
              <a:rPr lang="ar-JO">
                <a:solidFill>
                  <a:schemeClr val="accent2"/>
                </a:solidFill>
              </a:rPr>
              <a:t>الإمارات العربية المتحدة  </a:t>
            </a:r>
          </a:p>
          <a:p>
            <a:pPr>
              <a:buFont typeface="Wingdings" pitchFamily="2" charset="2"/>
              <a:buChar char="v"/>
            </a:pPr>
            <a:r>
              <a:rPr lang="ar-JO">
                <a:solidFill>
                  <a:schemeClr val="accent2"/>
                </a:solidFill>
              </a:rPr>
              <a:t>الولايات المتحدة الامريكية</a:t>
            </a:r>
            <a:r>
              <a:rPr lang="ar-JO" sz="2400">
                <a:solidFill>
                  <a:srgbClr val="1964D3"/>
                </a:solidFill>
              </a:rPr>
              <a:t> </a:t>
            </a:r>
          </a:p>
          <a:p>
            <a:endParaRPr lang="en-US" sz="2400">
              <a:solidFill>
                <a:srgbClr val="1964D3"/>
              </a:solidFill>
            </a:endParaRPr>
          </a:p>
        </p:txBody>
      </p:sp>
      <p:sp>
        <p:nvSpPr>
          <p:cNvPr id="6147" name="Text Box 12"/>
          <p:cNvSpPr txBox="1">
            <a:spLocks noChangeArrowheads="1"/>
          </p:cNvSpPr>
          <p:nvPr/>
        </p:nvSpPr>
        <p:spPr bwMode="auto">
          <a:xfrm>
            <a:off x="2700338" y="620713"/>
            <a:ext cx="6048375" cy="366712"/>
          </a:xfrm>
          <a:prstGeom prst="rect">
            <a:avLst/>
          </a:prstGeom>
          <a:noFill/>
          <a:ln w="9525">
            <a:noFill/>
            <a:miter lim="800000"/>
            <a:headEnd/>
            <a:tailEnd/>
          </a:ln>
        </p:spPr>
        <p:txBody>
          <a:bodyPr>
            <a:spAutoFit/>
          </a:bodyPr>
          <a:lstStyle/>
          <a:p>
            <a:pPr>
              <a:spcBef>
                <a:spcPct val="50000"/>
              </a:spcBef>
            </a:pPr>
            <a:endParaRPr lang="en-US" sz="1800" b="0"/>
          </a:p>
        </p:txBody>
      </p:sp>
      <p:sp>
        <p:nvSpPr>
          <p:cNvPr id="9229" name="WordArt 13"/>
          <p:cNvSpPr>
            <a:spLocks noChangeArrowheads="1" noChangeShapeType="1" noTextEdit="1"/>
          </p:cNvSpPr>
          <p:nvPr/>
        </p:nvSpPr>
        <p:spPr bwMode="auto">
          <a:xfrm>
            <a:off x="4140200" y="620713"/>
            <a:ext cx="4545013" cy="504825"/>
          </a:xfrm>
          <a:prstGeom prst="rect">
            <a:avLst/>
          </a:prstGeom>
        </p:spPr>
        <p:txBody>
          <a:bodyPr wrap="none" fromWordArt="1">
            <a:prstTxWarp prst="textPlain">
              <a:avLst>
                <a:gd name="adj" fmla="val 50000"/>
              </a:avLst>
            </a:prstTxWarp>
          </a:bodyPr>
          <a:lstStyle/>
          <a:p>
            <a:pPr algn="ctr"/>
            <a:r>
              <a:rPr lang="ar-JO" sz="2800" kern="10">
                <a:ln w="9525">
                  <a:noFill/>
                  <a:round/>
                  <a:headEnd/>
                  <a:tailEnd/>
                </a:ln>
                <a:solidFill>
                  <a:srgbClr val="000080"/>
                </a:solidFill>
                <a:effectLst>
                  <a:outerShdw dist="35921" dir="2700000" algn="ctr" rotWithShape="0">
                    <a:srgbClr val="C0C0C0">
                      <a:alpha val="79999"/>
                    </a:srgbClr>
                  </a:outerShdw>
                </a:effectLst>
                <a:latin typeface="Arial"/>
                <a:cs typeface="Arial"/>
              </a:rPr>
              <a:t>البلدان التي تستخدم برامج شامي سوفت : </a:t>
            </a:r>
            <a:endParaRPr lang="en-US" sz="2800" kern="10">
              <a:ln w="9525">
                <a:noFill/>
                <a:round/>
                <a:headEnd/>
                <a:tailEnd/>
              </a:ln>
              <a:solidFill>
                <a:srgbClr val="000080"/>
              </a:solidFill>
              <a:effectLst>
                <a:outerShdw dist="35921" dir="2700000" algn="ctr" rotWithShape="0">
                  <a:srgbClr val="C0C0C0">
                    <a:alpha val="79999"/>
                  </a:srgbClr>
                </a:outerShdw>
              </a:effectLst>
              <a:latin typeface="Arial"/>
              <a:cs typeface="Arial"/>
            </a:endParaRPr>
          </a:p>
        </p:txBody>
      </p:sp>
      <p:pic>
        <p:nvPicPr>
          <p:cNvPr id="9246" name="Picture 30" descr="Icon"/>
          <p:cNvPicPr>
            <a:picLocks noChangeAspect="1" noChangeArrowheads="1"/>
          </p:cNvPicPr>
          <p:nvPr/>
        </p:nvPicPr>
        <p:blipFill>
          <a:blip r:embed="rId3"/>
          <a:srcRect/>
          <a:stretch>
            <a:fillRect/>
          </a:stretch>
        </p:blipFill>
        <p:spPr bwMode="auto">
          <a:xfrm>
            <a:off x="4643438" y="2349500"/>
            <a:ext cx="79375" cy="79375"/>
          </a:xfrm>
          <a:prstGeom prst="rect">
            <a:avLst/>
          </a:prstGeom>
          <a:noFill/>
          <a:ln w="9525">
            <a:noFill/>
            <a:miter lim="800000"/>
            <a:headEnd/>
            <a:tailEnd/>
          </a:ln>
        </p:spPr>
      </p:pic>
      <p:pic>
        <p:nvPicPr>
          <p:cNvPr id="9247" name="Picture 31" descr="Icon"/>
          <p:cNvPicPr>
            <a:picLocks noChangeAspect="1" noChangeArrowheads="1"/>
          </p:cNvPicPr>
          <p:nvPr/>
        </p:nvPicPr>
        <p:blipFill>
          <a:blip r:embed="rId3"/>
          <a:srcRect/>
          <a:stretch>
            <a:fillRect/>
          </a:stretch>
        </p:blipFill>
        <p:spPr bwMode="auto">
          <a:xfrm>
            <a:off x="4787900" y="2205038"/>
            <a:ext cx="79375" cy="79375"/>
          </a:xfrm>
          <a:prstGeom prst="rect">
            <a:avLst/>
          </a:prstGeom>
          <a:noFill/>
          <a:ln w="9525">
            <a:noFill/>
            <a:miter lim="800000"/>
            <a:headEnd/>
            <a:tailEnd/>
          </a:ln>
        </p:spPr>
      </p:pic>
      <p:pic>
        <p:nvPicPr>
          <p:cNvPr id="9248" name="Picture 32" descr="Icon"/>
          <p:cNvPicPr>
            <a:picLocks noChangeAspect="1" noChangeArrowheads="1"/>
          </p:cNvPicPr>
          <p:nvPr/>
        </p:nvPicPr>
        <p:blipFill>
          <a:blip r:embed="rId3"/>
          <a:srcRect/>
          <a:stretch>
            <a:fillRect/>
          </a:stretch>
        </p:blipFill>
        <p:spPr bwMode="auto">
          <a:xfrm>
            <a:off x="4859338" y="2708275"/>
            <a:ext cx="79375" cy="79375"/>
          </a:xfrm>
          <a:prstGeom prst="rect">
            <a:avLst/>
          </a:prstGeom>
          <a:noFill/>
          <a:ln w="9525">
            <a:noFill/>
            <a:miter lim="800000"/>
            <a:headEnd/>
            <a:tailEnd/>
          </a:ln>
        </p:spPr>
      </p:pic>
      <p:pic>
        <p:nvPicPr>
          <p:cNvPr id="9249" name="Picture 33" descr="Icon"/>
          <p:cNvPicPr>
            <a:picLocks noChangeAspect="1" noChangeArrowheads="1"/>
          </p:cNvPicPr>
          <p:nvPr/>
        </p:nvPicPr>
        <p:blipFill>
          <a:blip r:embed="rId3"/>
          <a:srcRect/>
          <a:stretch>
            <a:fillRect/>
          </a:stretch>
        </p:blipFill>
        <p:spPr bwMode="auto">
          <a:xfrm>
            <a:off x="4643438" y="2205038"/>
            <a:ext cx="79375" cy="79375"/>
          </a:xfrm>
          <a:prstGeom prst="rect">
            <a:avLst/>
          </a:prstGeom>
          <a:noFill/>
          <a:ln w="9525">
            <a:noFill/>
            <a:miter lim="800000"/>
            <a:headEnd/>
            <a:tailEnd/>
          </a:ln>
        </p:spPr>
      </p:pic>
      <p:pic>
        <p:nvPicPr>
          <p:cNvPr id="9250" name="Picture 34" descr="Icon"/>
          <p:cNvPicPr>
            <a:picLocks noChangeAspect="1" noChangeArrowheads="1"/>
          </p:cNvPicPr>
          <p:nvPr/>
        </p:nvPicPr>
        <p:blipFill>
          <a:blip r:embed="rId3"/>
          <a:srcRect/>
          <a:stretch>
            <a:fillRect/>
          </a:stretch>
        </p:blipFill>
        <p:spPr bwMode="auto">
          <a:xfrm>
            <a:off x="4572000" y="2276475"/>
            <a:ext cx="79375" cy="79375"/>
          </a:xfrm>
          <a:prstGeom prst="rect">
            <a:avLst/>
          </a:prstGeom>
          <a:noFill/>
          <a:ln w="9525">
            <a:noFill/>
            <a:miter lim="800000"/>
            <a:headEnd/>
            <a:tailEnd/>
          </a:ln>
        </p:spPr>
      </p:pic>
      <p:pic>
        <p:nvPicPr>
          <p:cNvPr id="9251" name="Picture 35" descr="Icon"/>
          <p:cNvPicPr>
            <a:picLocks noChangeAspect="1" noChangeArrowheads="1"/>
          </p:cNvPicPr>
          <p:nvPr/>
        </p:nvPicPr>
        <p:blipFill>
          <a:blip r:embed="rId3"/>
          <a:srcRect/>
          <a:stretch>
            <a:fillRect/>
          </a:stretch>
        </p:blipFill>
        <p:spPr bwMode="auto">
          <a:xfrm>
            <a:off x="4500563" y="2565400"/>
            <a:ext cx="79375" cy="79375"/>
          </a:xfrm>
          <a:prstGeom prst="rect">
            <a:avLst/>
          </a:prstGeom>
          <a:noFill/>
          <a:ln w="9525">
            <a:noFill/>
            <a:miter lim="800000"/>
            <a:headEnd/>
            <a:tailEnd/>
          </a:ln>
        </p:spPr>
      </p:pic>
      <p:pic>
        <p:nvPicPr>
          <p:cNvPr id="9252" name="Picture 36" descr="Icon"/>
          <p:cNvPicPr>
            <a:picLocks noChangeAspect="1" noChangeArrowheads="1"/>
          </p:cNvPicPr>
          <p:nvPr/>
        </p:nvPicPr>
        <p:blipFill>
          <a:blip r:embed="rId3"/>
          <a:srcRect/>
          <a:stretch>
            <a:fillRect/>
          </a:stretch>
        </p:blipFill>
        <p:spPr bwMode="auto">
          <a:xfrm>
            <a:off x="4140200" y="2492375"/>
            <a:ext cx="79375" cy="79375"/>
          </a:xfrm>
          <a:prstGeom prst="rect">
            <a:avLst/>
          </a:prstGeom>
          <a:noFill/>
          <a:ln w="9525">
            <a:noFill/>
            <a:miter lim="800000"/>
            <a:headEnd/>
            <a:tailEnd/>
          </a:ln>
        </p:spPr>
      </p:pic>
      <p:pic>
        <p:nvPicPr>
          <p:cNvPr id="9253" name="Picture 37" descr="Icon"/>
          <p:cNvPicPr>
            <a:picLocks noChangeAspect="1" noChangeArrowheads="1"/>
          </p:cNvPicPr>
          <p:nvPr/>
        </p:nvPicPr>
        <p:blipFill>
          <a:blip r:embed="rId3"/>
          <a:srcRect/>
          <a:stretch>
            <a:fillRect/>
          </a:stretch>
        </p:blipFill>
        <p:spPr bwMode="auto">
          <a:xfrm>
            <a:off x="4572000" y="2997200"/>
            <a:ext cx="79375" cy="79375"/>
          </a:xfrm>
          <a:prstGeom prst="rect">
            <a:avLst/>
          </a:prstGeom>
          <a:noFill/>
          <a:ln w="9525">
            <a:noFill/>
            <a:miter lim="800000"/>
            <a:headEnd/>
            <a:tailEnd/>
          </a:ln>
        </p:spPr>
      </p:pic>
      <p:pic>
        <p:nvPicPr>
          <p:cNvPr id="9254" name="Picture 38" descr="Icon"/>
          <p:cNvPicPr>
            <a:picLocks noChangeAspect="1" noChangeArrowheads="1"/>
          </p:cNvPicPr>
          <p:nvPr/>
        </p:nvPicPr>
        <p:blipFill>
          <a:blip r:embed="rId3"/>
          <a:srcRect/>
          <a:stretch>
            <a:fillRect/>
          </a:stretch>
        </p:blipFill>
        <p:spPr bwMode="auto">
          <a:xfrm>
            <a:off x="1187450" y="1844675"/>
            <a:ext cx="79375" cy="79375"/>
          </a:xfrm>
          <a:prstGeom prst="rect">
            <a:avLst/>
          </a:prstGeom>
          <a:noFill/>
          <a:ln w="9525">
            <a:noFill/>
            <a:miter lim="800000"/>
            <a:headEnd/>
            <a:tailEnd/>
          </a:ln>
        </p:spPr>
      </p:pic>
      <p:sp>
        <p:nvSpPr>
          <p:cNvPr id="9256" name="Rectangle 40"/>
          <p:cNvSpPr>
            <a:spLocks noChangeArrowheads="1"/>
          </p:cNvSpPr>
          <p:nvPr/>
        </p:nvSpPr>
        <p:spPr bwMode="auto">
          <a:xfrm>
            <a:off x="4065588" y="6165850"/>
            <a:ext cx="1517650" cy="396875"/>
          </a:xfrm>
          <a:prstGeom prst="rect">
            <a:avLst/>
          </a:prstGeom>
          <a:noFill/>
          <a:ln w="9525">
            <a:noFill/>
            <a:miter lim="800000"/>
            <a:headEnd/>
            <a:tailEnd/>
          </a:ln>
        </p:spPr>
        <p:txBody>
          <a:bodyPr wrap="none">
            <a:spAutoFit/>
          </a:bodyPr>
          <a:lstStyle/>
          <a:p>
            <a:pPr>
              <a:spcBef>
                <a:spcPct val="50000"/>
              </a:spcBef>
            </a:pPr>
            <a:r>
              <a:rPr lang="ar-JO" sz="1200" b="0">
                <a:solidFill>
                  <a:srgbClr val="307AE6"/>
                </a:solidFill>
              </a:rPr>
              <a:t>اضغط أي مفتاح</a:t>
            </a:r>
            <a:r>
              <a:rPr lang="ar-JO">
                <a:solidFill>
                  <a:srgbClr val="307AE6"/>
                </a:solidFill>
              </a:rPr>
              <a:t> </a:t>
            </a:r>
            <a:r>
              <a:rPr lang="ar-JO" sz="1200" b="0">
                <a:solidFill>
                  <a:srgbClr val="307AE6"/>
                </a:solidFill>
              </a:rPr>
              <a:t>للاستمرار</a:t>
            </a:r>
            <a:endParaRPr lang="en-US" sz="1200" b="0">
              <a:solidFill>
                <a:srgbClr val="307AE6"/>
              </a:solidFill>
            </a:endParaRPr>
          </a:p>
        </p:txBody>
      </p:sp>
      <p:pic>
        <p:nvPicPr>
          <p:cNvPr id="9257" name="Picture 41" descr="Icon"/>
          <p:cNvPicPr>
            <a:picLocks noChangeAspect="1" noChangeArrowheads="1"/>
          </p:cNvPicPr>
          <p:nvPr/>
        </p:nvPicPr>
        <p:blipFill>
          <a:blip r:embed="rId3"/>
          <a:srcRect/>
          <a:stretch>
            <a:fillRect/>
          </a:stretch>
        </p:blipFill>
        <p:spPr bwMode="auto">
          <a:xfrm>
            <a:off x="5148263" y="2636838"/>
            <a:ext cx="79375" cy="79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slide(fromBottom)">
                                      <p:cBhvr>
                                        <p:cTn id="7" dur="1000"/>
                                        <p:tgtEl>
                                          <p:spTgt spid="9229"/>
                                        </p:tgtEl>
                                      </p:cBhvr>
                                    </p:animEffect>
                                  </p:childTnLst>
                                </p:cTn>
                              </p:par>
                            </p:childTnLst>
                          </p:cTn>
                        </p:par>
                        <p:par>
                          <p:cTn id="8" fill="hold">
                            <p:stCondLst>
                              <p:cond delay="1000"/>
                            </p:stCondLst>
                            <p:childTnLst>
                              <p:par>
                                <p:cTn id="9" presetID="25" presetClass="entr" presetSubtype="0" fill="hold" nodeType="afterEffect">
                                  <p:stCondLst>
                                    <p:cond delay="0"/>
                                  </p:stCondLst>
                                  <p:childTnLst>
                                    <p:set>
                                      <p:cBhvr>
                                        <p:cTn id="10" dur="1" fill="hold">
                                          <p:stCondLst>
                                            <p:cond delay="0"/>
                                          </p:stCondLst>
                                        </p:cTn>
                                        <p:tgtEl>
                                          <p:spTgt spid="9246"/>
                                        </p:tgtEl>
                                        <p:attrNameLst>
                                          <p:attrName>style.visibility</p:attrName>
                                        </p:attrNameLst>
                                      </p:cBhvr>
                                      <p:to>
                                        <p:strVal val="visible"/>
                                      </p:to>
                                    </p:set>
                                    <p:anim calcmode="lin" valueType="num">
                                      <p:cBhvr>
                                        <p:cTn id="11" dur="500" decel="50000" fill="hold">
                                          <p:stCondLst>
                                            <p:cond delay="0"/>
                                          </p:stCondLst>
                                        </p:cTn>
                                        <p:tgtEl>
                                          <p:spTgt spid="924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924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9246"/>
                                        </p:tgtEl>
                                        <p:attrNameLst>
                                          <p:attrName>ppt_w</p:attrName>
                                        </p:attrNameLst>
                                      </p:cBhvr>
                                      <p:tavLst>
                                        <p:tav tm="0">
                                          <p:val>
                                            <p:strVal val="#ppt_w*.05"/>
                                          </p:val>
                                        </p:tav>
                                        <p:tav tm="100000">
                                          <p:val>
                                            <p:strVal val="#ppt_w"/>
                                          </p:val>
                                        </p:tav>
                                      </p:tavLst>
                                    </p:anim>
                                    <p:anim calcmode="lin" valueType="num">
                                      <p:cBhvr>
                                        <p:cTn id="14" dur="1000" fill="hold"/>
                                        <p:tgtEl>
                                          <p:spTgt spid="924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924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924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924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9246"/>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218">
                                            <p:txEl>
                                              <p:pRg st="0" end="0"/>
                                            </p:txEl>
                                          </p:spTgt>
                                        </p:tgtEl>
                                        <p:attrNameLst>
                                          <p:attrName>style.visibility</p:attrName>
                                        </p:attrNameLst>
                                      </p:cBhvr>
                                      <p:to>
                                        <p:strVal val="visible"/>
                                      </p:to>
                                    </p:set>
                                    <p:animEffect transition="in" filter="fade">
                                      <p:cBhvr>
                                        <p:cTn id="22" dur="1000"/>
                                        <p:tgtEl>
                                          <p:spTgt spid="9218">
                                            <p:txEl>
                                              <p:pRg st="0" end="0"/>
                                            </p:txEl>
                                          </p:spTgt>
                                        </p:tgtEl>
                                      </p:cBhvr>
                                    </p:animEffect>
                                  </p:childTnLst>
                                </p:cTn>
                              </p:par>
                              <p:par>
                                <p:cTn id="23" presetID="0" presetClass="path" presetSubtype="0" accel="50000" decel="50000" fill="hold" nodeType="withEffect">
                                  <p:stCondLst>
                                    <p:cond delay="0"/>
                                  </p:stCondLst>
                                  <p:childTnLst>
                                    <p:animMotion origin="layout" path="M -0.37812 0.05249 L -3.61111E-6 -9.82659E-7 " pathEditMode="relative" rAng="0" ptsTypes="AA">
                                      <p:cBhvr>
                                        <p:cTn id="24" dur="1000" fill="hold"/>
                                        <p:tgtEl>
                                          <p:spTgt spid="9218">
                                            <p:txEl>
                                              <p:pRg st="0" end="0"/>
                                            </p:txEl>
                                          </p:spTgt>
                                        </p:tgtEl>
                                        <p:attrNameLst>
                                          <p:attrName>ppt_x</p:attrName>
                                          <p:attrName>ppt_y</p:attrName>
                                        </p:attrNameLst>
                                      </p:cBhvr>
                                      <p:rCtr x="189" y="-26"/>
                                    </p:animMotion>
                                  </p:childTnLst>
                                </p:cTn>
                              </p:par>
                            </p:childTnLst>
                          </p:cTn>
                        </p:par>
                        <p:par>
                          <p:cTn id="25" fill="hold">
                            <p:stCondLst>
                              <p:cond delay="3000"/>
                            </p:stCondLst>
                            <p:childTnLst>
                              <p:par>
                                <p:cTn id="26" presetID="25" presetClass="entr" presetSubtype="0" fill="hold" nodeType="afterEffect">
                                  <p:stCondLst>
                                    <p:cond delay="0"/>
                                  </p:stCondLst>
                                  <p:childTnLst>
                                    <p:set>
                                      <p:cBhvr>
                                        <p:cTn id="27" dur="1" fill="hold">
                                          <p:stCondLst>
                                            <p:cond delay="0"/>
                                          </p:stCondLst>
                                        </p:cTn>
                                        <p:tgtEl>
                                          <p:spTgt spid="9247"/>
                                        </p:tgtEl>
                                        <p:attrNameLst>
                                          <p:attrName>style.visibility</p:attrName>
                                        </p:attrNameLst>
                                      </p:cBhvr>
                                      <p:to>
                                        <p:strVal val="visible"/>
                                      </p:to>
                                    </p:set>
                                    <p:anim calcmode="lin" valueType="num">
                                      <p:cBhvr>
                                        <p:cTn id="28" dur="500" decel="50000" fill="hold">
                                          <p:stCondLst>
                                            <p:cond delay="0"/>
                                          </p:stCondLst>
                                        </p:cTn>
                                        <p:tgtEl>
                                          <p:spTgt spid="924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924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9247"/>
                                        </p:tgtEl>
                                        <p:attrNameLst>
                                          <p:attrName>ppt_w</p:attrName>
                                        </p:attrNameLst>
                                      </p:cBhvr>
                                      <p:tavLst>
                                        <p:tav tm="0">
                                          <p:val>
                                            <p:strVal val="#ppt_w*.05"/>
                                          </p:val>
                                        </p:tav>
                                        <p:tav tm="100000">
                                          <p:val>
                                            <p:strVal val="#ppt_w"/>
                                          </p:val>
                                        </p:tav>
                                      </p:tavLst>
                                    </p:anim>
                                    <p:anim calcmode="lin" valueType="num">
                                      <p:cBhvr>
                                        <p:cTn id="31" dur="1000" fill="hold"/>
                                        <p:tgtEl>
                                          <p:spTgt spid="924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924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924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924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924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218">
                                            <p:txEl>
                                              <p:pRg st="1" end="1"/>
                                            </p:txEl>
                                          </p:spTgt>
                                        </p:tgtEl>
                                        <p:attrNameLst>
                                          <p:attrName>style.visibility</p:attrName>
                                        </p:attrNameLst>
                                      </p:cBhvr>
                                      <p:to>
                                        <p:strVal val="visible"/>
                                      </p:to>
                                    </p:set>
                                    <p:animEffect transition="in" filter="fade">
                                      <p:cBhvr>
                                        <p:cTn id="39" dur="1000"/>
                                        <p:tgtEl>
                                          <p:spTgt spid="9218">
                                            <p:txEl>
                                              <p:pRg st="1" end="1"/>
                                            </p:txEl>
                                          </p:spTgt>
                                        </p:tgtEl>
                                      </p:cBhvr>
                                    </p:animEffect>
                                  </p:childTnLst>
                                </p:cTn>
                              </p:par>
                              <p:par>
                                <p:cTn id="40" presetID="0" presetClass="path" presetSubtype="0" accel="50000" decel="50000" fill="hold" nodeType="withEffect">
                                  <p:stCondLst>
                                    <p:cond delay="0"/>
                                  </p:stCondLst>
                                  <p:childTnLst>
                                    <p:animMotion origin="layout" path="M -0.36233 -0.02104 L 1.11022E-16 3.46821E-6 " pathEditMode="relative" rAng="0" ptsTypes="AA">
                                      <p:cBhvr>
                                        <p:cTn id="41" dur="1000" fill="hold"/>
                                        <p:tgtEl>
                                          <p:spTgt spid="9218">
                                            <p:txEl>
                                              <p:pRg st="1" end="1"/>
                                            </p:txEl>
                                          </p:spTgt>
                                        </p:tgtEl>
                                        <p:attrNameLst>
                                          <p:attrName>ppt_x</p:attrName>
                                          <p:attrName>ppt_y</p:attrName>
                                        </p:attrNameLst>
                                      </p:cBhvr>
                                      <p:rCtr x="181" y="10"/>
                                    </p:animMotion>
                                  </p:childTnLst>
                                </p:cTn>
                              </p:par>
                            </p:childTnLst>
                          </p:cTn>
                        </p:par>
                        <p:par>
                          <p:cTn id="42" fill="hold">
                            <p:stCondLst>
                              <p:cond delay="5000"/>
                            </p:stCondLst>
                            <p:childTnLst>
                              <p:par>
                                <p:cTn id="43" presetID="25" presetClass="entr" presetSubtype="0" fill="hold" nodeType="afterEffect">
                                  <p:stCondLst>
                                    <p:cond delay="0"/>
                                  </p:stCondLst>
                                  <p:childTnLst>
                                    <p:set>
                                      <p:cBhvr>
                                        <p:cTn id="44" dur="1" fill="hold">
                                          <p:stCondLst>
                                            <p:cond delay="0"/>
                                          </p:stCondLst>
                                        </p:cTn>
                                        <p:tgtEl>
                                          <p:spTgt spid="9248"/>
                                        </p:tgtEl>
                                        <p:attrNameLst>
                                          <p:attrName>style.visibility</p:attrName>
                                        </p:attrNameLst>
                                      </p:cBhvr>
                                      <p:to>
                                        <p:strVal val="visible"/>
                                      </p:to>
                                    </p:set>
                                    <p:anim calcmode="lin" valueType="num">
                                      <p:cBhvr>
                                        <p:cTn id="45" dur="500" decel="50000" fill="hold">
                                          <p:stCondLst>
                                            <p:cond delay="0"/>
                                          </p:stCondLst>
                                        </p:cTn>
                                        <p:tgtEl>
                                          <p:spTgt spid="9248"/>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9248"/>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9248"/>
                                        </p:tgtEl>
                                        <p:attrNameLst>
                                          <p:attrName>ppt_w</p:attrName>
                                        </p:attrNameLst>
                                      </p:cBhvr>
                                      <p:tavLst>
                                        <p:tav tm="0">
                                          <p:val>
                                            <p:strVal val="#ppt_w*.05"/>
                                          </p:val>
                                        </p:tav>
                                        <p:tav tm="100000">
                                          <p:val>
                                            <p:strVal val="#ppt_w"/>
                                          </p:val>
                                        </p:tav>
                                      </p:tavLst>
                                    </p:anim>
                                    <p:anim calcmode="lin" valueType="num">
                                      <p:cBhvr>
                                        <p:cTn id="48" dur="1000" fill="hold"/>
                                        <p:tgtEl>
                                          <p:spTgt spid="9248"/>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9248"/>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9248"/>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9248"/>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9248"/>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9218">
                                            <p:txEl>
                                              <p:pRg st="2" end="2"/>
                                            </p:txEl>
                                          </p:spTgt>
                                        </p:tgtEl>
                                        <p:attrNameLst>
                                          <p:attrName>style.visibility</p:attrName>
                                        </p:attrNameLst>
                                      </p:cBhvr>
                                      <p:to>
                                        <p:strVal val="visible"/>
                                      </p:to>
                                    </p:set>
                                    <p:animEffect transition="in" filter="fade">
                                      <p:cBhvr>
                                        <p:cTn id="56" dur="1000"/>
                                        <p:tgtEl>
                                          <p:spTgt spid="9218">
                                            <p:txEl>
                                              <p:pRg st="2" end="2"/>
                                            </p:txEl>
                                          </p:spTgt>
                                        </p:tgtEl>
                                      </p:cBhvr>
                                    </p:animEffect>
                                  </p:childTnLst>
                                </p:cTn>
                              </p:par>
                              <p:par>
                                <p:cTn id="57" presetID="0" presetClass="path" presetSubtype="0" accel="50000" decel="50000" fill="hold" nodeType="withEffect">
                                  <p:stCondLst>
                                    <p:cond delay="0"/>
                                  </p:stCondLst>
                                  <p:childTnLst>
                                    <p:animMotion origin="layout" path="M -0.33854 3.2948E-6 L -1.38889E-6 3.2948E-6 " pathEditMode="relative" rAng="0" ptsTypes="AA">
                                      <p:cBhvr>
                                        <p:cTn id="58" dur="1000" fill="hold"/>
                                        <p:tgtEl>
                                          <p:spTgt spid="9218">
                                            <p:txEl>
                                              <p:pRg st="2" end="2"/>
                                            </p:txEl>
                                          </p:spTgt>
                                        </p:tgtEl>
                                        <p:attrNameLst>
                                          <p:attrName>ppt_x</p:attrName>
                                          <p:attrName>ppt_y</p:attrName>
                                        </p:attrNameLst>
                                      </p:cBhvr>
                                      <p:rCtr x="169" y="0"/>
                                    </p:animMotion>
                                  </p:childTnLst>
                                </p:cTn>
                              </p:par>
                            </p:childTnLst>
                          </p:cTn>
                        </p:par>
                        <p:par>
                          <p:cTn id="59" fill="hold">
                            <p:stCondLst>
                              <p:cond delay="7000"/>
                            </p:stCondLst>
                            <p:childTnLst>
                              <p:par>
                                <p:cTn id="60" presetID="25" presetClass="entr" presetSubtype="0" fill="hold" nodeType="afterEffect">
                                  <p:stCondLst>
                                    <p:cond delay="0"/>
                                  </p:stCondLst>
                                  <p:childTnLst>
                                    <p:set>
                                      <p:cBhvr>
                                        <p:cTn id="61" dur="1" fill="hold">
                                          <p:stCondLst>
                                            <p:cond delay="0"/>
                                          </p:stCondLst>
                                        </p:cTn>
                                        <p:tgtEl>
                                          <p:spTgt spid="9249"/>
                                        </p:tgtEl>
                                        <p:attrNameLst>
                                          <p:attrName>style.visibility</p:attrName>
                                        </p:attrNameLst>
                                      </p:cBhvr>
                                      <p:to>
                                        <p:strVal val="visible"/>
                                      </p:to>
                                    </p:set>
                                    <p:anim calcmode="lin" valueType="num">
                                      <p:cBhvr>
                                        <p:cTn id="62" dur="500" decel="50000" fill="hold">
                                          <p:stCondLst>
                                            <p:cond delay="0"/>
                                          </p:stCondLst>
                                        </p:cTn>
                                        <p:tgtEl>
                                          <p:spTgt spid="9249"/>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9249"/>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9249"/>
                                        </p:tgtEl>
                                        <p:attrNameLst>
                                          <p:attrName>ppt_w</p:attrName>
                                        </p:attrNameLst>
                                      </p:cBhvr>
                                      <p:tavLst>
                                        <p:tav tm="0">
                                          <p:val>
                                            <p:strVal val="#ppt_w*.05"/>
                                          </p:val>
                                        </p:tav>
                                        <p:tav tm="100000">
                                          <p:val>
                                            <p:strVal val="#ppt_w"/>
                                          </p:val>
                                        </p:tav>
                                      </p:tavLst>
                                    </p:anim>
                                    <p:anim calcmode="lin" valueType="num">
                                      <p:cBhvr>
                                        <p:cTn id="65" dur="1000" fill="hold"/>
                                        <p:tgtEl>
                                          <p:spTgt spid="9249"/>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9249"/>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9249"/>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9249"/>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9249"/>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9218">
                                            <p:txEl>
                                              <p:pRg st="3" end="3"/>
                                            </p:txEl>
                                          </p:spTgt>
                                        </p:tgtEl>
                                        <p:attrNameLst>
                                          <p:attrName>style.visibility</p:attrName>
                                        </p:attrNameLst>
                                      </p:cBhvr>
                                      <p:to>
                                        <p:strVal val="visible"/>
                                      </p:to>
                                    </p:set>
                                    <p:animEffect transition="in" filter="fade">
                                      <p:cBhvr>
                                        <p:cTn id="73" dur="1000"/>
                                        <p:tgtEl>
                                          <p:spTgt spid="9218">
                                            <p:txEl>
                                              <p:pRg st="3" end="3"/>
                                            </p:txEl>
                                          </p:spTgt>
                                        </p:tgtEl>
                                      </p:cBhvr>
                                    </p:animEffect>
                                  </p:childTnLst>
                                </p:cTn>
                              </p:par>
                              <p:par>
                                <p:cTn id="74" presetID="0" presetClass="path" presetSubtype="0" accel="50000" decel="50000" fill="hold" nodeType="withEffect">
                                  <p:stCondLst>
                                    <p:cond delay="0"/>
                                  </p:stCondLst>
                                  <p:childTnLst>
                                    <p:animMotion origin="layout" path="M -0.35139 -0.13248 L -1.38889E-6 -2.25434E-6 " pathEditMode="relative" rAng="0" ptsTypes="AA">
                                      <p:cBhvr>
                                        <p:cTn id="75" dur="1000" fill="hold"/>
                                        <p:tgtEl>
                                          <p:spTgt spid="9218">
                                            <p:txEl>
                                              <p:pRg st="3" end="3"/>
                                            </p:txEl>
                                          </p:spTgt>
                                        </p:tgtEl>
                                        <p:attrNameLst>
                                          <p:attrName>ppt_x</p:attrName>
                                          <p:attrName>ppt_y</p:attrName>
                                        </p:attrNameLst>
                                      </p:cBhvr>
                                      <p:rCtr x="176" y="66"/>
                                    </p:animMotion>
                                  </p:childTnLst>
                                </p:cTn>
                              </p:par>
                            </p:childTnLst>
                          </p:cTn>
                        </p:par>
                        <p:par>
                          <p:cTn id="76" fill="hold">
                            <p:stCondLst>
                              <p:cond delay="9000"/>
                            </p:stCondLst>
                            <p:childTnLst>
                              <p:par>
                                <p:cTn id="77" presetID="25" presetClass="entr" presetSubtype="0" fill="hold" nodeType="afterEffect">
                                  <p:stCondLst>
                                    <p:cond delay="0"/>
                                  </p:stCondLst>
                                  <p:childTnLst>
                                    <p:set>
                                      <p:cBhvr>
                                        <p:cTn id="78" dur="1" fill="hold">
                                          <p:stCondLst>
                                            <p:cond delay="0"/>
                                          </p:stCondLst>
                                        </p:cTn>
                                        <p:tgtEl>
                                          <p:spTgt spid="9250"/>
                                        </p:tgtEl>
                                        <p:attrNameLst>
                                          <p:attrName>style.visibility</p:attrName>
                                        </p:attrNameLst>
                                      </p:cBhvr>
                                      <p:to>
                                        <p:strVal val="visible"/>
                                      </p:to>
                                    </p:set>
                                    <p:anim calcmode="lin" valueType="num">
                                      <p:cBhvr>
                                        <p:cTn id="79" dur="250" decel="50000" fill="hold">
                                          <p:stCondLst>
                                            <p:cond delay="0"/>
                                          </p:stCondLst>
                                        </p:cTn>
                                        <p:tgtEl>
                                          <p:spTgt spid="9250"/>
                                        </p:tgtEl>
                                        <p:attrNameLst>
                                          <p:attrName>style.rotation</p:attrName>
                                        </p:attrNameLst>
                                      </p:cBhvr>
                                      <p:tavLst>
                                        <p:tav tm="0">
                                          <p:val>
                                            <p:fltVal val="-90"/>
                                          </p:val>
                                        </p:tav>
                                        <p:tav tm="100000">
                                          <p:val>
                                            <p:fltVal val="0"/>
                                          </p:val>
                                        </p:tav>
                                      </p:tavLst>
                                    </p:anim>
                                    <p:anim calcmode="lin" valueType="num">
                                      <p:cBhvr>
                                        <p:cTn id="80" dur="250" decel="50000" fill="hold">
                                          <p:stCondLst>
                                            <p:cond delay="0"/>
                                          </p:stCondLst>
                                        </p:cTn>
                                        <p:tgtEl>
                                          <p:spTgt spid="9250"/>
                                        </p:tgtEl>
                                        <p:attrNameLst>
                                          <p:attrName>ppt_w</p:attrName>
                                        </p:attrNameLst>
                                      </p:cBhvr>
                                      <p:tavLst>
                                        <p:tav tm="0">
                                          <p:val>
                                            <p:strVal val="#ppt_w"/>
                                          </p:val>
                                        </p:tav>
                                        <p:tav tm="100000">
                                          <p:val>
                                            <p:strVal val="#ppt_w*.05"/>
                                          </p:val>
                                        </p:tav>
                                      </p:tavLst>
                                    </p:anim>
                                    <p:anim calcmode="lin" valueType="num">
                                      <p:cBhvr>
                                        <p:cTn id="81" dur="250" accel="50000" fill="hold">
                                          <p:stCondLst>
                                            <p:cond delay="250"/>
                                          </p:stCondLst>
                                        </p:cTn>
                                        <p:tgtEl>
                                          <p:spTgt spid="9250"/>
                                        </p:tgtEl>
                                        <p:attrNameLst>
                                          <p:attrName>ppt_w</p:attrName>
                                        </p:attrNameLst>
                                      </p:cBhvr>
                                      <p:tavLst>
                                        <p:tav tm="0">
                                          <p:val>
                                            <p:strVal val="#ppt_w*.05"/>
                                          </p:val>
                                        </p:tav>
                                        <p:tav tm="100000">
                                          <p:val>
                                            <p:strVal val="#ppt_w"/>
                                          </p:val>
                                        </p:tav>
                                      </p:tavLst>
                                    </p:anim>
                                    <p:anim calcmode="lin" valueType="num">
                                      <p:cBhvr>
                                        <p:cTn id="82" dur="500" fill="hold"/>
                                        <p:tgtEl>
                                          <p:spTgt spid="9250"/>
                                        </p:tgtEl>
                                        <p:attrNameLst>
                                          <p:attrName>ppt_h</p:attrName>
                                        </p:attrNameLst>
                                      </p:cBhvr>
                                      <p:tavLst>
                                        <p:tav tm="0">
                                          <p:val>
                                            <p:strVal val="#ppt_h"/>
                                          </p:val>
                                        </p:tav>
                                        <p:tav tm="100000">
                                          <p:val>
                                            <p:strVal val="#ppt_h"/>
                                          </p:val>
                                        </p:tav>
                                      </p:tavLst>
                                    </p:anim>
                                    <p:anim calcmode="lin" valueType="num">
                                      <p:cBhvr>
                                        <p:cTn id="83" dur="250" decel="50000" fill="hold">
                                          <p:stCondLst>
                                            <p:cond delay="0"/>
                                          </p:stCondLst>
                                        </p:cTn>
                                        <p:tgtEl>
                                          <p:spTgt spid="9250"/>
                                        </p:tgtEl>
                                        <p:attrNameLst>
                                          <p:attrName>ppt_x</p:attrName>
                                        </p:attrNameLst>
                                      </p:cBhvr>
                                      <p:tavLst>
                                        <p:tav tm="0">
                                          <p:val>
                                            <p:strVal val="#ppt_x+.4"/>
                                          </p:val>
                                        </p:tav>
                                        <p:tav tm="100000">
                                          <p:val>
                                            <p:strVal val="#ppt_x"/>
                                          </p:val>
                                        </p:tav>
                                      </p:tavLst>
                                    </p:anim>
                                    <p:anim calcmode="lin" valueType="num">
                                      <p:cBhvr>
                                        <p:cTn id="84" dur="250" decel="50000" fill="hold">
                                          <p:stCondLst>
                                            <p:cond delay="0"/>
                                          </p:stCondLst>
                                        </p:cTn>
                                        <p:tgtEl>
                                          <p:spTgt spid="9250"/>
                                        </p:tgtEl>
                                        <p:attrNameLst>
                                          <p:attrName>ppt_y</p:attrName>
                                        </p:attrNameLst>
                                      </p:cBhvr>
                                      <p:tavLst>
                                        <p:tav tm="0">
                                          <p:val>
                                            <p:strVal val="#ppt_y-.2"/>
                                          </p:val>
                                        </p:tav>
                                        <p:tav tm="100000">
                                          <p:val>
                                            <p:strVal val="#ppt_y+.1"/>
                                          </p:val>
                                        </p:tav>
                                      </p:tavLst>
                                    </p:anim>
                                    <p:anim calcmode="lin" valueType="num">
                                      <p:cBhvr>
                                        <p:cTn id="85" dur="250" accel="50000" fill="hold">
                                          <p:stCondLst>
                                            <p:cond delay="250"/>
                                          </p:stCondLst>
                                        </p:cTn>
                                        <p:tgtEl>
                                          <p:spTgt spid="9250"/>
                                        </p:tgtEl>
                                        <p:attrNameLst>
                                          <p:attrName>ppt_y</p:attrName>
                                        </p:attrNameLst>
                                      </p:cBhvr>
                                      <p:tavLst>
                                        <p:tav tm="0">
                                          <p:val>
                                            <p:strVal val="#ppt_y+.1"/>
                                          </p:val>
                                        </p:tav>
                                        <p:tav tm="100000">
                                          <p:val>
                                            <p:strVal val="#ppt_y"/>
                                          </p:val>
                                        </p:tav>
                                      </p:tavLst>
                                    </p:anim>
                                    <p:animEffect transition="in" filter="fade">
                                      <p:cBhvr>
                                        <p:cTn id="86" dur="500" decel="50000">
                                          <p:stCondLst>
                                            <p:cond delay="0"/>
                                          </p:stCondLst>
                                        </p:cTn>
                                        <p:tgtEl>
                                          <p:spTgt spid="9250"/>
                                        </p:tgtEl>
                                      </p:cBhvr>
                                    </p:animEffect>
                                  </p:childTnLst>
                                </p:cTn>
                              </p:par>
                            </p:childTnLst>
                          </p:cTn>
                        </p:par>
                        <p:par>
                          <p:cTn id="87" fill="hold">
                            <p:stCondLst>
                              <p:cond delay="9500"/>
                            </p:stCondLst>
                            <p:childTnLst>
                              <p:par>
                                <p:cTn id="88" presetID="10" presetClass="entr" presetSubtype="0" fill="hold" nodeType="afterEffect">
                                  <p:stCondLst>
                                    <p:cond delay="0"/>
                                  </p:stCondLst>
                                  <p:childTnLst>
                                    <p:set>
                                      <p:cBhvr>
                                        <p:cTn id="89" dur="1" fill="hold">
                                          <p:stCondLst>
                                            <p:cond delay="0"/>
                                          </p:stCondLst>
                                        </p:cTn>
                                        <p:tgtEl>
                                          <p:spTgt spid="9218">
                                            <p:txEl>
                                              <p:pRg st="4" end="4"/>
                                            </p:txEl>
                                          </p:spTgt>
                                        </p:tgtEl>
                                        <p:attrNameLst>
                                          <p:attrName>style.visibility</p:attrName>
                                        </p:attrNameLst>
                                      </p:cBhvr>
                                      <p:to>
                                        <p:strVal val="visible"/>
                                      </p:to>
                                    </p:set>
                                    <p:animEffect transition="in" filter="fade">
                                      <p:cBhvr>
                                        <p:cTn id="90" dur="1000"/>
                                        <p:tgtEl>
                                          <p:spTgt spid="9218">
                                            <p:txEl>
                                              <p:pRg st="4" end="4"/>
                                            </p:txEl>
                                          </p:spTgt>
                                        </p:tgtEl>
                                      </p:cBhvr>
                                    </p:animEffect>
                                  </p:childTnLst>
                                </p:cTn>
                              </p:par>
                              <p:par>
                                <p:cTn id="91" presetID="0" presetClass="path" presetSubtype="0" accel="50000" decel="50000" fill="hold" nodeType="withEffect">
                                  <p:stCondLst>
                                    <p:cond delay="0"/>
                                  </p:stCondLst>
                                  <p:childTnLst>
                                    <p:animMotion origin="layout" path="M -0.36215 -0.16763 L -1.38889E-6 3.4104E-6 " pathEditMode="relative" rAng="0" ptsTypes="AA">
                                      <p:cBhvr>
                                        <p:cTn id="92" dur="1000" fill="hold"/>
                                        <p:tgtEl>
                                          <p:spTgt spid="9218">
                                            <p:txEl>
                                              <p:pRg st="4" end="4"/>
                                            </p:txEl>
                                          </p:spTgt>
                                        </p:tgtEl>
                                        <p:attrNameLst>
                                          <p:attrName>ppt_x</p:attrName>
                                          <p:attrName>ppt_y</p:attrName>
                                        </p:attrNameLst>
                                      </p:cBhvr>
                                      <p:rCtr x="181" y="84"/>
                                    </p:animMotion>
                                  </p:childTnLst>
                                </p:cTn>
                              </p:par>
                            </p:childTnLst>
                          </p:cTn>
                        </p:par>
                        <p:par>
                          <p:cTn id="93" fill="hold">
                            <p:stCondLst>
                              <p:cond delay="10500"/>
                            </p:stCondLst>
                            <p:childTnLst>
                              <p:par>
                                <p:cTn id="94" presetID="25" presetClass="entr" presetSubtype="0" fill="hold" nodeType="afterEffect">
                                  <p:stCondLst>
                                    <p:cond delay="0"/>
                                  </p:stCondLst>
                                  <p:childTnLst>
                                    <p:set>
                                      <p:cBhvr>
                                        <p:cTn id="95" dur="1" fill="hold">
                                          <p:stCondLst>
                                            <p:cond delay="0"/>
                                          </p:stCondLst>
                                        </p:cTn>
                                        <p:tgtEl>
                                          <p:spTgt spid="9251"/>
                                        </p:tgtEl>
                                        <p:attrNameLst>
                                          <p:attrName>style.visibility</p:attrName>
                                        </p:attrNameLst>
                                      </p:cBhvr>
                                      <p:to>
                                        <p:strVal val="visible"/>
                                      </p:to>
                                    </p:set>
                                    <p:anim calcmode="lin" valueType="num">
                                      <p:cBhvr>
                                        <p:cTn id="96" dur="500" decel="50000" fill="hold">
                                          <p:stCondLst>
                                            <p:cond delay="0"/>
                                          </p:stCondLst>
                                        </p:cTn>
                                        <p:tgtEl>
                                          <p:spTgt spid="9251"/>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9251"/>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9251"/>
                                        </p:tgtEl>
                                        <p:attrNameLst>
                                          <p:attrName>ppt_w</p:attrName>
                                        </p:attrNameLst>
                                      </p:cBhvr>
                                      <p:tavLst>
                                        <p:tav tm="0">
                                          <p:val>
                                            <p:strVal val="#ppt_w*.05"/>
                                          </p:val>
                                        </p:tav>
                                        <p:tav tm="100000">
                                          <p:val>
                                            <p:strVal val="#ppt_w"/>
                                          </p:val>
                                        </p:tav>
                                      </p:tavLst>
                                    </p:anim>
                                    <p:anim calcmode="lin" valueType="num">
                                      <p:cBhvr>
                                        <p:cTn id="99" dur="1000" fill="hold"/>
                                        <p:tgtEl>
                                          <p:spTgt spid="9251"/>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9251"/>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9251"/>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9251"/>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9251"/>
                                        </p:tgtEl>
                                      </p:cBhvr>
                                    </p:animEffect>
                                  </p:childTnLst>
                                </p:cTn>
                              </p:par>
                            </p:childTnLst>
                          </p:cTn>
                        </p:par>
                        <p:par>
                          <p:cTn id="104" fill="hold">
                            <p:stCondLst>
                              <p:cond delay="11500"/>
                            </p:stCondLst>
                            <p:childTnLst>
                              <p:par>
                                <p:cTn id="105" presetID="10" presetClass="entr" presetSubtype="0" fill="hold" nodeType="afterEffect">
                                  <p:stCondLst>
                                    <p:cond delay="0"/>
                                  </p:stCondLst>
                                  <p:childTnLst>
                                    <p:set>
                                      <p:cBhvr>
                                        <p:cTn id="106" dur="1" fill="hold">
                                          <p:stCondLst>
                                            <p:cond delay="0"/>
                                          </p:stCondLst>
                                        </p:cTn>
                                        <p:tgtEl>
                                          <p:spTgt spid="9218">
                                            <p:txEl>
                                              <p:pRg st="5" end="5"/>
                                            </p:txEl>
                                          </p:spTgt>
                                        </p:tgtEl>
                                        <p:attrNameLst>
                                          <p:attrName>style.visibility</p:attrName>
                                        </p:attrNameLst>
                                      </p:cBhvr>
                                      <p:to>
                                        <p:strVal val="visible"/>
                                      </p:to>
                                    </p:set>
                                    <p:animEffect transition="in" filter="fade">
                                      <p:cBhvr>
                                        <p:cTn id="107" dur="1000"/>
                                        <p:tgtEl>
                                          <p:spTgt spid="9218">
                                            <p:txEl>
                                              <p:pRg st="5" end="5"/>
                                            </p:txEl>
                                          </p:spTgt>
                                        </p:tgtEl>
                                      </p:cBhvr>
                                    </p:animEffect>
                                  </p:childTnLst>
                                </p:cTn>
                              </p:par>
                              <p:par>
                                <p:cTn id="108" presetID="0" presetClass="path" presetSubtype="0" accel="50000" decel="50000" fill="hold" nodeType="withEffect">
                                  <p:stCondLst>
                                    <p:cond delay="0"/>
                                  </p:stCondLst>
                                  <p:childTnLst>
                                    <p:animMotion origin="layout" path="M -0.40747 -0.19399 L 1.38889E-6 2.02312E-6 " pathEditMode="relative" rAng="0" ptsTypes="AA">
                                      <p:cBhvr>
                                        <p:cTn id="109" dur="1000" fill="hold"/>
                                        <p:tgtEl>
                                          <p:spTgt spid="9218">
                                            <p:txEl>
                                              <p:pRg st="5" end="5"/>
                                            </p:txEl>
                                          </p:spTgt>
                                        </p:tgtEl>
                                        <p:attrNameLst>
                                          <p:attrName>ppt_x</p:attrName>
                                          <p:attrName>ppt_y</p:attrName>
                                        </p:attrNameLst>
                                      </p:cBhvr>
                                      <p:rCtr x="204" y="97"/>
                                    </p:animMotion>
                                  </p:childTnLst>
                                </p:cTn>
                              </p:par>
                            </p:childTnLst>
                          </p:cTn>
                        </p:par>
                        <p:par>
                          <p:cTn id="110" fill="hold">
                            <p:stCondLst>
                              <p:cond delay="12500"/>
                            </p:stCondLst>
                            <p:childTnLst>
                              <p:par>
                                <p:cTn id="111" presetID="25" presetClass="entr" presetSubtype="0" fill="hold" nodeType="afterEffect">
                                  <p:stCondLst>
                                    <p:cond delay="0"/>
                                  </p:stCondLst>
                                  <p:childTnLst>
                                    <p:set>
                                      <p:cBhvr>
                                        <p:cTn id="112" dur="1" fill="hold">
                                          <p:stCondLst>
                                            <p:cond delay="0"/>
                                          </p:stCondLst>
                                        </p:cTn>
                                        <p:tgtEl>
                                          <p:spTgt spid="9252"/>
                                        </p:tgtEl>
                                        <p:attrNameLst>
                                          <p:attrName>style.visibility</p:attrName>
                                        </p:attrNameLst>
                                      </p:cBhvr>
                                      <p:to>
                                        <p:strVal val="visible"/>
                                      </p:to>
                                    </p:set>
                                    <p:anim calcmode="lin" valueType="num">
                                      <p:cBhvr>
                                        <p:cTn id="113" dur="500" decel="50000" fill="hold">
                                          <p:stCondLst>
                                            <p:cond delay="0"/>
                                          </p:stCondLst>
                                        </p:cTn>
                                        <p:tgtEl>
                                          <p:spTgt spid="9252"/>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9252"/>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9252"/>
                                        </p:tgtEl>
                                        <p:attrNameLst>
                                          <p:attrName>ppt_w</p:attrName>
                                        </p:attrNameLst>
                                      </p:cBhvr>
                                      <p:tavLst>
                                        <p:tav tm="0">
                                          <p:val>
                                            <p:strVal val="#ppt_w*.05"/>
                                          </p:val>
                                        </p:tav>
                                        <p:tav tm="100000">
                                          <p:val>
                                            <p:strVal val="#ppt_w"/>
                                          </p:val>
                                        </p:tav>
                                      </p:tavLst>
                                    </p:anim>
                                    <p:anim calcmode="lin" valueType="num">
                                      <p:cBhvr>
                                        <p:cTn id="116" dur="1000" fill="hold"/>
                                        <p:tgtEl>
                                          <p:spTgt spid="9252"/>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9252"/>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9252"/>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9252"/>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9252"/>
                                        </p:tgtEl>
                                      </p:cBhvr>
                                    </p:animEffect>
                                  </p:childTnLst>
                                </p:cTn>
                              </p:par>
                            </p:childTnLst>
                          </p:cTn>
                        </p:par>
                        <p:par>
                          <p:cTn id="121" fill="hold">
                            <p:stCondLst>
                              <p:cond delay="13500"/>
                            </p:stCondLst>
                            <p:childTnLst>
                              <p:par>
                                <p:cTn id="122" presetID="10" presetClass="entr" presetSubtype="0" fill="hold" nodeType="afterEffect">
                                  <p:stCondLst>
                                    <p:cond delay="0"/>
                                  </p:stCondLst>
                                  <p:childTnLst>
                                    <p:set>
                                      <p:cBhvr>
                                        <p:cTn id="123" dur="1" fill="hold">
                                          <p:stCondLst>
                                            <p:cond delay="0"/>
                                          </p:stCondLst>
                                        </p:cTn>
                                        <p:tgtEl>
                                          <p:spTgt spid="9218">
                                            <p:txEl>
                                              <p:pRg st="6" end="6"/>
                                            </p:txEl>
                                          </p:spTgt>
                                        </p:tgtEl>
                                        <p:attrNameLst>
                                          <p:attrName>style.visibility</p:attrName>
                                        </p:attrNameLst>
                                      </p:cBhvr>
                                      <p:to>
                                        <p:strVal val="visible"/>
                                      </p:to>
                                    </p:set>
                                    <p:animEffect transition="in" filter="fade">
                                      <p:cBhvr>
                                        <p:cTn id="124" dur="1000"/>
                                        <p:tgtEl>
                                          <p:spTgt spid="9218">
                                            <p:txEl>
                                              <p:pRg st="6" end="6"/>
                                            </p:txEl>
                                          </p:spTgt>
                                        </p:tgtEl>
                                      </p:cBhvr>
                                    </p:animEffect>
                                  </p:childTnLst>
                                </p:cTn>
                              </p:par>
                              <p:par>
                                <p:cTn id="125" presetID="0" presetClass="path" presetSubtype="0" accel="50000" decel="50000" fill="hold" nodeType="withEffect">
                                  <p:stCondLst>
                                    <p:cond delay="0"/>
                                  </p:stCondLst>
                                  <p:childTnLst>
                                    <p:animMotion origin="layout" path="M -0.44878 -0.2622 L -1.11111E-6 1.84971E-6 " pathEditMode="relative" rAng="0" ptsTypes="AA">
                                      <p:cBhvr>
                                        <p:cTn id="126" dur="1000" fill="hold"/>
                                        <p:tgtEl>
                                          <p:spTgt spid="9218">
                                            <p:txEl>
                                              <p:pRg st="6" end="6"/>
                                            </p:txEl>
                                          </p:spTgt>
                                        </p:tgtEl>
                                        <p:attrNameLst>
                                          <p:attrName>ppt_x</p:attrName>
                                          <p:attrName>ppt_y</p:attrName>
                                        </p:attrNameLst>
                                      </p:cBhvr>
                                      <p:rCtr x="224" y="131"/>
                                    </p:animMotion>
                                  </p:childTnLst>
                                </p:cTn>
                              </p:par>
                            </p:childTnLst>
                          </p:cTn>
                        </p:par>
                        <p:par>
                          <p:cTn id="127" fill="hold">
                            <p:stCondLst>
                              <p:cond delay="14500"/>
                            </p:stCondLst>
                            <p:childTnLst>
                              <p:par>
                                <p:cTn id="128" presetID="25" presetClass="entr" presetSubtype="0" fill="hold" nodeType="afterEffect">
                                  <p:stCondLst>
                                    <p:cond delay="0"/>
                                  </p:stCondLst>
                                  <p:childTnLst>
                                    <p:set>
                                      <p:cBhvr>
                                        <p:cTn id="129" dur="1" fill="hold">
                                          <p:stCondLst>
                                            <p:cond delay="0"/>
                                          </p:stCondLst>
                                        </p:cTn>
                                        <p:tgtEl>
                                          <p:spTgt spid="9253"/>
                                        </p:tgtEl>
                                        <p:attrNameLst>
                                          <p:attrName>style.visibility</p:attrName>
                                        </p:attrNameLst>
                                      </p:cBhvr>
                                      <p:to>
                                        <p:strVal val="visible"/>
                                      </p:to>
                                    </p:set>
                                    <p:anim calcmode="lin" valueType="num">
                                      <p:cBhvr>
                                        <p:cTn id="130" dur="500" decel="50000" fill="hold">
                                          <p:stCondLst>
                                            <p:cond delay="0"/>
                                          </p:stCondLst>
                                        </p:cTn>
                                        <p:tgtEl>
                                          <p:spTgt spid="9253"/>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9253"/>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9253"/>
                                        </p:tgtEl>
                                        <p:attrNameLst>
                                          <p:attrName>ppt_w</p:attrName>
                                        </p:attrNameLst>
                                      </p:cBhvr>
                                      <p:tavLst>
                                        <p:tav tm="0">
                                          <p:val>
                                            <p:strVal val="#ppt_w*.05"/>
                                          </p:val>
                                        </p:tav>
                                        <p:tav tm="100000">
                                          <p:val>
                                            <p:strVal val="#ppt_w"/>
                                          </p:val>
                                        </p:tav>
                                      </p:tavLst>
                                    </p:anim>
                                    <p:anim calcmode="lin" valueType="num">
                                      <p:cBhvr>
                                        <p:cTn id="133" dur="1000" fill="hold"/>
                                        <p:tgtEl>
                                          <p:spTgt spid="9253"/>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9253"/>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9253"/>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9253"/>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9253"/>
                                        </p:tgtEl>
                                      </p:cBhvr>
                                    </p:animEffect>
                                  </p:childTnLst>
                                </p:cTn>
                              </p:par>
                            </p:childTnLst>
                          </p:cTn>
                        </p:par>
                        <p:par>
                          <p:cTn id="138" fill="hold">
                            <p:stCondLst>
                              <p:cond delay="15500"/>
                            </p:stCondLst>
                            <p:childTnLst>
                              <p:par>
                                <p:cTn id="139" presetID="10" presetClass="entr" presetSubtype="0" fill="hold" nodeType="afterEffect">
                                  <p:stCondLst>
                                    <p:cond delay="0"/>
                                  </p:stCondLst>
                                  <p:childTnLst>
                                    <p:set>
                                      <p:cBhvr>
                                        <p:cTn id="140" dur="1" fill="hold">
                                          <p:stCondLst>
                                            <p:cond delay="0"/>
                                          </p:stCondLst>
                                        </p:cTn>
                                        <p:tgtEl>
                                          <p:spTgt spid="9218">
                                            <p:txEl>
                                              <p:pRg st="7" end="7"/>
                                            </p:txEl>
                                          </p:spTgt>
                                        </p:tgtEl>
                                        <p:attrNameLst>
                                          <p:attrName>style.visibility</p:attrName>
                                        </p:attrNameLst>
                                      </p:cBhvr>
                                      <p:to>
                                        <p:strVal val="visible"/>
                                      </p:to>
                                    </p:set>
                                    <p:animEffect transition="in" filter="fade">
                                      <p:cBhvr>
                                        <p:cTn id="141" dur="1000"/>
                                        <p:tgtEl>
                                          <p:spTgt spid="9218">
                                            <p:txEl>
                                              <p:pRg st="7" end="7"/>
                                            </p:txEl>
                                          </p:spTgt>
                                        </p:tgtEl>
                                      </p:cBhvr>
                                    </p:animEffect>
                                  </p:childTnLst>
                                </p:cTn>
                              </p:par>
                              <p:par>
                                <p:cTn id="142" presetID="0" presetClass="path" presetSubtype="0" accel="50000" decel="50000" fill="hold" nodeType="withEffect">
                                  <p:stCondLst>
                                    <p:cond delay="0"/>
                                  </p:stCondLst>
                                  <p:childTnLst>
                                    <p:animMotion origin="layout" path="M -0.37813 -0.23075 L 5.E-6 -3.23699E-6 " pathEditMode="relative" rAng="0" ptsTypes="AA">
                                      <p:cBhvr>
                                        <p:cTn id="143" dur="1000" fill="hold"/>
                                        <p:tgtEl>
                                          <p:spTgt spid="9218">
                                            <p:txEl>
                                              <p:pRg st="7" end="7"/>
                                            </p:txEl>
                                          </p:spTgt>
                                        </p:tgtEl>
                                        <p:attrNameLst>
                                          <p:attrName>ppt_x</p:attrName>
                                          <p:attrName>ppt_y</p:attrName>
                                        </p:attrNameLst>
                                      </p:cBhvr>
                                      <p:rCtr x="189" y="115"/>
                                    </p:animMotion>
                                  </p:childTnLst>
                                </p:cTn>
                              </p:par>
                            </p:childTnLst>
                          </p:cTn>
                        </p:par>
                        <p:par>
                          <p:cTn id="144" fill="hold">
                            <p:stCondLst>
                              <p:cond delay="16500"/>
                            </p:stCondLst>
                            <p:childTnLst>
                              <p:par>
                                <p:cTn id="145" presetID="25" presetClass="entr" presetSubtype="0" fill="hold" nodeType="afterEffect">
                                  <p:stCondLst>
                                    <p:cond delay="0"/>
                                  </p:stCondLst>
                                  <p:childTnLst>
                                    <p:set>
                                      <p:cBhvr>
                                        <p:cTn id="146" dur="1" fill="hold">
                                          <p:stCondLst>
                                            <p:cond delay="0"/>
                                          </p:stCondLst>
                                        </p:cTn>
                                        <p:tgtEl>
                                          <p:spTgt spid="9257"/>
                                        </p:tgtEl>
                                        <p:attrNameLst>
                                          <p:attrName>style.visibility</p:attrName>
                                        </p:attrNameLst>
                                      </p:cBhvr>
                                      <p:to>
                                        <p:strVal val="visible"/>
                                      </p:to>
                                    </p:set>
                                    <p:anim calcmode="lin" valueType="num">
                                      <p:cBhvr>
                                        <p:cTn id="147" dur="500" decel="50000" fill="hold">
                                          <p:stCondLst>
                                            <p:cond delay="0"/>
                                          </p:stCondLst>
                                        </p:cTn>
                                        <p:tgtEl>
                                          <p:spTgt spid="9257"/>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9257"/>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9257"/>
                                        </p:tgtEl>
                                        <p:attrNameLst>
                                          <p:attrName>ppt_w</p:attrName>
                                        </p:attrNameLst>
                                      </p:cBhvr>
                                      <p:tavLst>
                                        <p:tav tm="0">
                                          <p:val>
                                            <p:strVal val="#ppt_w*.05"/>
                                          </p:val>
                                        </p:tav>
                                        <p:tav tm="100000">
                                          <p:val>
                                            <p:strVal val="#ppt_w"/>
                                          </p:val>
                                        </p:tav>
                                      </p:tavLst>
                                    </p:anim>
                                    <p:anim calcmode="lin" valueType="num">
                                      <p:cBhvr>
                                        <p:cTn id="150" dur="1000" fill="hold"/>
                                        <p:tgtEl>
                                          <p:spTgt spid="9257"/>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9257"/>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9257"/>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9257"/>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9257"/>
                                        </p:tgtEl>
                                      </p:cBhvr>
                                    </p:animEffect>
                                  </p:childTnLst>
                                </p:cTn>
                              </p:par>
                            </p:childTnLst>
                          </p:cTn>
                        </p:par>
                        <p:par>
                          <p:cTn id="155" fill="hold">
                            <p:stCondLst>
                              <p:cond delay="17500"/>
                            </p:stCondLst>
                            <p:childTnLst>
                              <p:par>
                                <p:cTn id="156" presetID="10" presetClass="entr" presetSubtype="0" fill="hold" nodeType="afterEffect">
                                  <p:stCondLst>
                                    <p:cond delay="0"/>
                                  </p:stCondLst>
                                  <p:childTnLst>
                                    <p:set>
                                      <p:cBhvr>
                                        <p:cTn id="157" dur="1" fill="hold">
                                          <p:stCondLst>
                                            <p:cond delay="0"/>
                                          </p:stCondLst>
                                        </p:cTn>
                                        <p:tgtEl>
                                          <p:spTgt spid="9218">
                                            <p:txEl>
                                              <p:pRg st="8" end="8"/>
                                            </p:txEl>
                                          </p:spTgt>
                                        </p:tgtEl>
                                        <p:attrNameLst>
                                          <p:attrName>style.visibility</p:attrName>
                                        </p:attrNameLst>
                                      </p:cBhvr>
                                      <p:to>
                                        <p:strVal val="visible"/>
                                      </p:to>
                                    </p:set>
                                    <p:animEffect transition="in" filter="fade">
                                      <p:cBhvr>
                                        <p:cTn id="158" dur="1000"/>
                                        <p:tgtEl>
                                          <p:spTgt spid="9218">
                                            <p:txEl>
                                              <p:pRg st="8" end="8"/>
                                            </p:txEl>
                                          </p:spTgt>
                                        </p:tgtEl>
                                      </p:cBhvr>
                                    </p:animEffect>
                                  </p:childTnLst>
                                </p:cTn>
                              </p:par>
                              <p:par>
                                <p:cTn id="159" presetID="0" presetClass="path" presetSubtype="0" accel="50000" decel="50000" fill="hold" nodeType="withEffect">
                                  <p:stCondLst>
                                    <p:cond delay="0"/>
                                  </p:stCondLst>
                                  <p:childTnLst>
                                    <p:animMotion origin="layout" path="M -0.29914 -0.30428 L 4.72222E-6 1.6763E-6 " pathEditMode="relative" rAng="0" ptsTypes="AA">
                                      <p:cBhvr>
                                        <p:cTn id="160" dur="1000" fill="hold"/>
                                        <p:tgtEl>
                                          <p:spTgt spid="9218">
                                            <p:txEl>
                                              <p:pRg st="8" end="8"/>
                                            </p:txEl>
                                          </p:spTgt>
                                        </p:tgtEl>
                                        <p:attrNameLst>
                                          <p:attrName>ppt_x</p:attrName>
                                          <p:attrName>ppt_y</p:attrName>
                                        </p:attrNameLst>
                                      </p:cBhvr>
                                      <p:rCtr x="149" y="152"/>
                                    </p:animMotion>
                                  </p:childTnLst>
                                </p:cTn>
                              </p:par>
                            </p:childTnLst>
                          </p:cTn>
                        </p:par>
                        <p:par>
                          <p:cTn id="161" fill="hold">
                            <p:stCondLst>
                              <p:cond delay="18500"/>
                            </p:stCondLst>
                            <p:childTnLst>
                              <p:par>
                                <p:cTn id="162" presetID="25" presetClass="entr" presetSubtype="0" fill="hold" nodeType="afterEffect">
                                  <p:stCondLst>
                                    <p:cond delay="0"/>
                                  </p:stCondLst>
                                  <p:childTnLst>
                                    <p:set>
                                      <p:cBhvr>
                                        <p:cTn id="163" dur="1" fill="hold">
                                          <p:stCondLst>
                                            <p:cond delay="0"/>
                                          </p:stCondLst>
                                        </p:cTn>
                                        <p:tgtEl>
                                          <p:spTgt spid="9254"/>
                                        </p:tgtEl>
                                        <p:attrNameLst>
                                          <p:attrName>style.visibility</p:attrName>
                                        </p:attrNameLst>
                                      </p:cBhvr>
                                      <p:to>
                                        <p:strVal val="visible"/>
                                      </p:to>
                                    </p:set>
                                    <p:anim calcmode="lin" valueType="num">
                                      <p:cBhvr>
                                        <p:cTn id="164" dur="500" decel="50000" fill="hold">
                                          <p:stCondLst>
                                            <p:cond delay="0"/>
                                          </p:stCondLst>
                                        </p:cTn>
                                        <p:tgtEl>
                                          <p:spTgt spid="9254"/>
                                        </p:tgtEl>
                                        <p:attrNameLst>
                                          <p:attrName>style.rotation</p:attrName>
                                        </p:attrNameLst>
                                      </p:cBhvr>
                                      <p:tavLst>
                                        <p:tav tm="0">
                                          <p:val>
                                            <p:fltVal val="-90"/>
                                          </p:val>
                                        </p:tav>
                                        <p:tav tm="100000">
                                          <p:val>
                                            <p:fltVal val="0"/>
                                          </p:val>
                                        </p:tav>
                                      </p:tavLst>
                                    </p:anim>
                                    <p:anim calcmode="lin" valueType="num">
                                      <p:cBhvr>
                                        <p:cTn id="165" dur="500" decel="50000" fill="hold">
                                          <p:stCondLst>
                                            <p:cond delay="0"/>
                                          </p:stCondLst>
                                        </p:cTn>
                                        <p:tgtEl>
                                          <p:spTgt spid="9254"/>
                                        </p:tgtEl>
                                        <p:attrNameLst>
                                          <p:attrName>ppt_w</p:attrName>
                                        </p:attrNameLst>
                                      </p:cBhvr>
                                      <p:tavLst>
                                        <p:tav tm="0">
                                          <p:val>
                                            <p:strVal val="#ppt_w"/>
                                          </p:val>
                                        </p:tav>
                                        <p:tav tm="100000">
                                          <p:val>
                                            <p:strVal val="#ppt_w*.05"/>
                                          </p:val>
                                        </p:tav>
                                      </p:tavLst>
                                    </p:anim>
                                    <p:anim calcmode="lin" valueType="num">
                                      <p:cBhvr>
                                        <p:cTn id="166" dur="500" accel="50000" fill="hold">
                                          <p:stCondLst>
                                            <p:cond delay="500"/>
                                          </p:stCondLst>
                                        </p:cTn>
                                        <p:tgtEl>
                                          <p:spTgt spid="9254"/>
                                        </p:tgtEl>
                                        <p:attrNameLst>
                                          <p:attrName>ppt_w</p:attrName>
                                        </p:attrNameLst>
                                      </p:cBhvr>
                                      <p:tavLst>
                                        <p:tav tm="0">
                                          <p:val>
                                            <p:strVal val="#ppt_w*.05"/>
                                          </p:val>
                                        </p:tav>
                                        <p:tav tm="100000">
                                          <p:val>
                                            <p:strVal val="#ppt_w"/>
                                          </p:val>
                                        </p:tav>
                                      </p:tavLst>
                                    </p:anim>
                                    <p:anim calcmode="lin" valueType="num">
                                      <p:cBhvr>
                                        <p:cTn id="167" dur="1000" fill="hold"/>
                                        <p:tgtEl>
                                          <p:spTgt spid="9254"/>
                                        </p:tgtEl>
                                        <p:attrNameLst>
                                          <p:attrName>ppt_h</p:attrName>
                                        </p:attrNameLst>
                                      </p:cBhvr>
                                      <p:tavLst>
                                        <p:tav tm="0">
                                          <p:val>
                                            <p:strVal val="#ppt_h"/>
                                          </p:val>
                                        </p:tav>
                                        <p:tav tm="100000">
                                          <p:val>
                                            <p:strVal val="#ppt_h"/>
                                          </p:val>
                                        </p:tav>
                                      </p:tavLst>
                                    </p:anim>
                                    <p:anim calcmode="lin" valueType="num">
                                      <p:cBhvr>
                                        <p:cTn id="168" dur="500" decel="50000" fill="hold">
                                          <p:stCondLst>
                                            <p:cond delay="0"/>
                                          </p:stCondLst>
                                        </p:cTn>
                                        <p:tgtEl>
                                          <p:spTgt spid="9254"/>
                                        </p:tgtEl>
                                        <p:attrNameLst>
                                          <p:attrName>ppt_x</p:attrName>
                                        </p:attrNameLst>
                                      </p:cBhvr>
                                      <p:tavLst>
                                        <p:tav tm="0">
                                          <p:val>
                                            <p:strVal val="#ppt_x+.4"/>
                                          </p:val>
                                        </p:tav>
                                        <p:tav tm="100000">
                                          <p:val>
                                            <p:strVal val="#ppt_x"/>
                                          </p:val>
                                        </p:tav>
                                      </p:tavLst>
                                    </p:anim>
                                    <p:anim calcmode="lin" valueType="num">
                                      <p:cBhvr>
                                        <p:cTn id="169" dur="500" decel="50000" fill="hold">
                                          <p:stCondLst>
                                            <p:cond delay="0"/>
                                          </p:stCondLst>
                                        </p:cTn>
                                        <p:tgtEl>
                                          <p:spTgt spid="9254"/>
                                        </p:tgtEl>
                                        <p:attrNameLst>
                                          <p:attrName>ppt_y</p:attrName>
                                        </p:attrNameLst>
                                      </p:cBhvr>
                                      <p:tavLst>
                                        <p:tav tm="0">
                                          <p:val>
                                            <p:strVal val="#ppt_y-.2"/>
                                          </p:val>
                                        </p:tav>
                                        <p:tav tm="100000">
                                          <p:val>
                                            <p:strVal val="#ppt_y+.1"/>
                                          </p:val>
                                        </p:tav>
                                      </p:tavLst>
                                    </p:anim>
                                    <p:anim calcmode="lin" valueType="num">
                                      <p:cBhvr>
                                        <p:cTn id="170" dur="500" accel="50000" fill="hold">
                                          <p:stCondLst>
                                            <p:cond delay="500"/>
                                          </p:stCondLst>
                                        </p:cTn>
                                        <p:tgtEl>
                                          <p:spTgt spid="9254"/>
                                        </p:tgtEl>
                                        <p:attrNameLst>
                                          <p:attrName>ppt_y</p:attrName>
                                        </p:attrNameLst>
                                      </p:cBhvr>
                                      <p:tavLst>
                                        <p:tav tm="0">
                                          <p:val>
                                            <p:strVal val="#ppt_y+.1"/>
                                          </p:val>
                                        </p:tav>
                                        <p:tav tm="100000">
                                          <p:val>
                                            <p:strVal val="#ppt_y"/>
                                          </p:val>
                                        </p:tav>
                                      </p:tavLst>
                                    </p:anim>
                                    <p:animEffect transition="in" filter="fade">
                                      <p:cBhvr>
                                        <p:cTn id="171" dur="1000" decel="50000">
                                          <p:stCondLst>
                                            <p:cond delay="0"/>
                                          </p:stCondLst>
                                        </p:cTn>
                                        <p:tgtEl>
                                          <p:spTgt spid="9254"/>
                                        </p:tgtEl>
                                      </p:cBhvr>
                                    </p:animEffect>
                                  </p:childTnLst>
                                </p:cTn>
                              </p:par>
                            </p:childTnLst>
                          </p:cTn>
                        </p:par>
                        <p:par>
                          <p:cTn id="172" fill="hold">
                            <p:stCondLst>
                              <p:cond delay="19500"/>
                            </p:stCondLst>
                            <p:childTnLst>
                              <p:par>
                                <p:cTn id="173" presetID="10" presetClass="entr" presetSubtype="0" fill="hold" nodeType="afterEffect">
                                  <p:stCondLst>
                                    <p:cond delay="0"/>
                                  </p:stCondLst>
                                  <p:childTnLst>
                                    <p:set>
                                      <p:cBhvr>
                                        <p:cTn id="174" dur="1" fill="hold">
                                          <p:stCondLst>
                                            <p:cond delay="0"/>
                                          </p:stCondLst>
                                        </p:cTn>
                                        <p:tgtEl>
                                          <p:spTgt spid="9218">
                                            <p:txEl>
                                              <p:pRg st="9" end="9"/>
                                            </p:txEl>
                                          </p:spTgt>
                                        </p:tgtEl>
                                        <p:attrNameLst>
                                          <p:attrName>style.visibility</p:attrName>
                                        </p:attrNameLst>
                                      </p:cBhvr>
                                      <p:to>
                                        <p:strVal val="visible"/>
                                      </p:to>
                                    </p:set>
                                    <p:animEffect transition="in" filter="fade">
                                      <p:cBhvr>
                                        <p:cTn id="175" dur="1000"/>
                                        <p:tgtEl>
                                          <p:spTgt spid="9218">
                                            <p:txEl>
                                              <p:pRg st="9" end="9"/>
                                            </p:txEl>
                                          </p:spTgt>
                                        </p:tgtEl>
                                      </p:cBhvr>
                                    </p:animEffect>
                                  </p:childTnLst>
                                </p:cTn>
                              </p:par>
                              <p:par>
                                <p:cTn id="176" presetID="0" presetClass="path" presetSubtype="0" accel="50000" decel="50000" fill="hold" nodeType="withEffect">
                                  <p:stCondLst>
                                    <p:cond delay="0"/>
                                  </p:stCondLst>
                                  <p:childTnLst>
                                    <p:animMotion origin="layout" path="M -0.69306 -0.4615 L 3.33333E-6 -3.4104E-6 " pathEditMode="relative" rAng="0" ptsTypes="AA">
                                      <p:cBhvr>
                                        <p:cTn id="177" dur="1000" fill="hold"/>
                                        <p:tgtEl>
                                          <p:spTgt spid="9218">
                                            <p:txEl>
                                              <p:pRg st="9" end="9"/>
                                            </p:txEl>
                                          </p:spTgt>
                                        </p:tgtEl>
                                        <p:attrNameLst>
                                          <p:attrName>ppt_x</p:attrName>
                                          <p:attrName>ppt_y</p:attrName>
                                        </p:attrNameLst>
                                      </p:cBhvr>
                                      <p:rCtr x="347" y="231"/>
                                    </p:animMotion>
                                  </p:childTnLst>
                                </p:cTn>
                              </p:par>
                            </p:childTnLst>
                          </p:cTn>
                        </p:par>
                        <p:par>
                          <p:cTn id="178" fill="hold">
                            <p:stCondLst>
                              <p:cond delay="20500"/>
                            </p:stCondLst>
                            <p:childTnLst>
                              <p:par>
                                <p:cTn id="179" presetID="45" presetClass="entr" presetSubtype="0" fill="hold" grpId="0" nodeType="afterEffect">
                                  <p:stCondLst>
                                    <p:cond delay="0"/>
                                  </p:stCondLst>
                                  <p:iterate type="lt">
                                    <p:tmPct val="10000"/>
                                  </p:iterate>
                                  <p:childTnLst>
                                    <p:set>
                                      <p:cBhvr>
                                        <p:cTn id="180" dur="1" fill="hold">
                                          <p:stCondLst>
                                            <p:cond delay="0"/>
                                          </p:stCondLst>
                                        </p:cTn>
                                        <p:tgtEl>
                                          <p:spTgt spid="9256"/>
                                        </p:tgtEl>
                                        <p:attrNameLst>
                                          <p:attrName>style.visibility</p:attrName>
                                        </p:attrNameLst>
                                      </p:cBhvr>
                                      <p:to>
                                        <p:strVal val="visible"/>
                                      </p:to>
                                    </p:set>
                                    <p:animEffect transition="in" filter="fade">
                                      <p:cBhvr>
                                        <p:cTn id="181" dur="1000"/>
                                        <p:tgtEl>
                                          <p:spTgt spid="9256"/>
                                        </p:tgtEl>
                                      </p:cBhvr>
                                    </p:animEffect>
                                    <p:anim calcmode="lin" valueType="num">
                                      <p:cBhvr>
                                        <p:cTn id="182" dur="1000" fill="hold"/>
                                        <p:tgtEl>
                                          <p:spTgt spid="9256"/>
                                        </p:tgtEl>
                                        <p:attrNameLst>
                                          <p:attrName>ppt_w</p:attrName>
                                        </p:attrNameLst>
                                      </p:cBhvr>
                                      <p:tavLst>
                                        <p:tav tm="0" fmla="#ppt_w*sin(2.5*pi*$)">
                                          <p:val>
                                            <p:fltVal val="0"/>
                                          </p:val>
                                        </p:tav>
                                        <p:tav tm="100000">
                                          <p:val>
                                            <p:fltVal val="1"/>
                                          </p:val>
                                        </p:tav>
                                      </p:tavLst>
                                    </p:anim>
                                    <p:anim calcmode="lin" valueType="num">
                                      <p:cBhvr>
                                        <p:cTn id="183" dur="1000" fill="hold"/>
                                        <p:tgtEl>
                                          <p:spTgt spid="92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p:bldP spid="925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62" name="WordArt 10"/>
          <p:cNvSpPr>
            <a:spLocks noChangeArrowheads="1" noChangeShapeType="1" noTextEdit="1"/>
          </p:cNvSpPr>
          <p:nvPr/>
        </p:nvSpPr>
        <p:spPr bwMode="auto">
          <a:xfrm>
            <a:off x="5292725" y="5516563"/>
            <a:ext cx="3673475" cy="649287"/>
          </a:xfrm>
          <a:prstGeom prst="rect">
            <a:avLst/>
          </a:prstGeom>
        </p:spPr>
        <p:txBody>
          <a:bodyPr wrap="none" fromWordArt="1">
            <a:prstTxWarp prst="textPlain">
              <a:avLst>
                <a:gd name="adj" fmla="val 50000"/>
              </a:avLst>
            </a:prstTxWarp>
          </a:bodyPr>
          <a:lstStyle/>
          <a:p>
            <a:pPr algn="ctr"/>
            <a:r>
              <a:rPr lang="ar-JO" sz="2400" kern="10">
                <a:ln w="9525">
                  <a:noFill/>
                  <a:round/>
                  <a:headEnd/>
                  <a:tailEnd/>
                </a:ln>
                <a:gradFill rotWithShape="1">
                  <a:gsLst>
                    <a:gs pos="0">
                      <a:srgbClr val="185FC8"/>
                    </a:gs>
                    <a:gs pos="100000">
                      <a:srgbClr val="185FC8"/>
                    </a:gs>
                  </a:gsLst>
                  <a:path path="rect">
                    <a:fillToRect r="100000" b="100000"/>
                  </a:path>
                </a:gradFill>
                <a:effectLst>
                  <a:outerShdw dist="35921" dir="2700000" algn="ctr" rotWithShape="0">
                    <a:srgbClr val="C0C0C0">
                      <a:alpha val="79999"/>
                    </a:srgbClr>
                  </a:outerShdw>
                </a:effectLst>
                <a:latin typeface="Arial"/>
                <a:cs typeface="Arial"/>
              </a:rPr>
              <a:t>تخطيط شامل لموارد المؤسسة</a:t>
            </a:r>
            <a:endParaRPr lang="en-US" sz="2400" kern="10">
              <a:ln w="9525">
                <a:noFill/>
                <a:round/>
                <a:headEnd/>
                <a:tailEnd/>
              </a:ln>
              <a:gradFill rotWithShape="1">
                <a:gsLst>
                  <a:gs pos="0">
                    <a:srgbClr val="185FC8"/>
                  </a:gs>
                  <a:gs pos="100000">
                    <a:srgbClr val="185FC8"/>
                  </a:gs>
                </a:gsLst>
                <a:path path="rect">
                  <a:fillToRect r="100000" b="100000"/>
                </a:path>
              </a:gradFill>
              <a:effectLst>
                <a:outerShdw dist="35921" dir="2700000" algn="ctr" rotWithShape="0">
                  <a:srgbClr val="C0C0C0">
                    <a:alpha val="79999"/>
                  </a:srgbClr>
                </a:outerShdw>
              </a:effectLst>
              <a:latin typeface="Arial"/>
              <a:cs typeface="Arial"/>
            </a:endParaRPr>
          </a:p>
        </p:txBody>
      </p:sp>
      <p:sp>
        <p:nvSpPr>
          <p:cNvPr id="23576" name="_s1037"/>
          <p:cNvSpPr>
            <a:spLocks noChangeArrowheads="1"/>
          </p:cNvSpPr>
          <p:nvPr/>
        </p:nvSpPr>
        <p:spPr bwMode="auto">
          <a:xfrm>
            <a:off x="6084888" y="3357563"/>
            <a:ext cx="1368425" cy="863600"/>
          </a:xfrm>
          <a:prstGeom prst="ellipse">
            <a:avLst/>
          </a:prstGeom>
          <a:solidFill>
            <a:srgbClr val="FFAB2F"/>
          </a:solidFill>
          <a:ln w="9525">
            <a:solidFill>
              <a:srgbClr val="000080"/>
            </a:solidFill>
            <a:round/>
            <a:headEnd/>
            <a:tailEnd/>
          </a:ln>
        </p:spPr>
        <p:txBody>
          <a:bodyPr wrap="none" anchor="ctr"/>
          <a:lstStyle/>
          <a:p>
            <a:pPr algn="ctr"/>
            <a:r>
              <a:rPr lang="ar-JO" sz="1600" b="0">
                <a:solidFill>
                  <a:srgbClr val="307AE6"/>
                </a:solidFill>
              </a:rPr>
              <a:t>طلبات الشراء</a:t>
            </a:r>
          </a:p>
          <a:p>
            <a:pPr algn="ctr"/>
            <a:r>
              <a:rPr lang="ar-JO" sz="1600" b="0">
                <a:solidFill>
                  <a:srgbClr val="307AE6"/>
                </a:solidFill>
              </a:rPr>
              <a:t>والمشتريات</a:t>
            </a:r>
          </a:p>
          <a:p>
            <a:pPr algn="ctr"/>
            <a:r>
              <a:rPr lang="ar-JO" sz="1600" b="0">
                <a:solidFill>
                  <a:srgbClr val="307AE6"/>
                </a:solidFill>
              </a:rPr>
              <a:t>الخارجية</a:t>
            </a:r>
            <a:endParaRPr lang="en-US" sz="1600" b="0">
              <a:solidFill>
                <a:srgbClr val="307AE6"/>
              </a:solidFill>
            </a:endParaRPr>
          </a:p>
        </p:txBody>
      </p:sp>
      <p:sp>
        <p:nvSpPr>
          <p:cNvPr id="23585" name="Rectangle 33"/>
          <p:cNvSpPr>
            <a:spLocks noChangeArrowheads="1"/>
          </p:cNvSpPr>
          <p:nvPr/>
        </p:nvSpPr>
        <p:spPr bwMode="auto">
          <a:xfrm>
            <a:off x="4065588" y="6165850"/>
            <a:ext cx="1517650" cy="396875"/>
          </a:xfrm>
          <a:prstGeom prst="rect">
            <a:avLst/>
          </a:prstGeom>
          <a:noFill/>
          <a:ln w="9525">
            <a:noFill/>
            <a:miter lim="800000"/>
            <a:headEnd/>
            <a:tailEnd/>
          </a:ln>
        </p:spPr>
        <p:txBody>
          <a:bodyPr wrap="none">
            <a:spAutoFit/>
          </a:bodyPr>
          <a:lstStyle/>
          <a:p>
            <a:pPr>
              <a:spcBef>
                <a:spcPct val="50000"/>
              </a:spcBef>
            </a:pPr>
            <a:r>
              <a:rPr lang="ar-JO" sz="1200" b="0">
                <a:solidFill>
                  <a:srgbClr val="307AE6"/>
                </a:solidFill>
              </a:rPr>
              <a:t>اضغط أي مفتاح</a:t>
            </a:r>
            <a:r>
              <a:rPr lang="ar-JO">
                <a:solidFill>
                  <a:srgbClr val="307AE6"/>
                </a:solidFill>
              </a:rPr>
              <a:t> </a:t>
            </a:r>
            <a:r>
              <a:rPr lang="ar-JO" sz="1200" b="0">
                <a:solidFill>
                  <a:srgbClr val="307AE6"/>
                </a:solidFill>
              </a:rPr>
              <a:t>للاستمرار</a:t>
            </a:r>
            <a:endParaRPr lang="en-US" sz="1200" b="0">
              <a:solidFill>
                <a:srgbClr val="307AE6"/>
              </a:solidFill>
            </a:endParaRPr>
          </a:p>
        </p:txBody>
      </p:sp>
      <p:sp>
        <p:nvSpPr>
          <p:cNvPr id="23587" name="_s1037"/>
          <p:cNvSpPr>
            <a:spLocks noChangeArrowheads="1"/>
          </p:cNvSpPr>
          <p:nvPr/>
        </p:nvSpPr>
        <p:spPr bwMode="auto">
          <a:xfrm>
            <a:off x="1331913" y="3573463"/>
            <a:ext cx="1368425" cy="863600"/>
          </a:xfrm>
          <a:prstGeom prst="ellipse">
            <a:avLst/>
          </a:prstGeom>
          <a:solidFill>
            <a:srgbClr val="FFAB2F"/>
          </a:solidFill>
          <a:ln w="9525">
            <a:solidFill>
              <a:srgbClr val="000080"/>
            </a:solidFill>
            <a:round/>
            <a:headEnd/>
            <a:tailEnd/>
          </a:ln>
        </p:spPr>
        <p:txBody>
          <a:bodyPr wrap="none" anchor="ctr"/>
          <a:lstStyle/>
          <a:p>
            <a:pPr algn="ctr"/>
            <a:r>
              <a:rPr lang="ar-JO" sz="1600" b="0">
                <a:solidFill>
                  <a:srgbClr val="307AE6"/>
                </a:solidFill>
              </a:rPr>
              <a:t>المحاسبة العامة</a:t>
            </a:r>
            <a:endParaRPr lang="en-US" sz="1600" b="0">
              <a:solidFill>
                <a:srgbClr val="307AE6"/>
              </a:solidFill>
            </a:endParaRPr>
          </a:p>
        </p:txBody>
      </p:sp>
      <p:sp>
        <p:nvSpPr>
          <p:cNvPr id="23588" name="_s1037"/>
          <p:cNvSpPr>
            <a:spLocks noChangeArrowheads="1"/>
          </p:cNvSpPr>
          <p:nvPr/>
        </p:nvSpPr>
        <p:spPr bwMode="auto">
          <a:xfrm>
            <a:off x="1908175" y="2349500"/>
            <a:ext cx="1368425" cy="863600"/>
          </a:xfrm>
          <a:prstGeom prst="ellipse">
            <a:avLst/>
          </a:prstGeom>
          <a:solidFill>
            <a:srgbClr val="FFAB2F"/>
          </a:solidFill>
          <a:ln w="9525">
            <a:solidFill>
              <a:srgbClr val="000080"/>
            </a:solidFill>
            <a:round/>
            <a:headEnd/>
            <a:tailEnd/>
          </a:ln>
        </p:spPr>
        <p:txBody>
          <a:bodyPr wrap="none" anchor="ctr"/>
          <a:lstStyle/>
          <a:p>
            <a:pPr algn="ctr"/>
            <a:r>
              <a:rPr lang="ar-JO" sz="1600" b="0">
                <a:solidFill>
                  <a:srgbClr val="307AE6"/>
                </a:solidFill>
              </a:rPr>
              <a:t>مشتريات ومبيعات</a:t>
            </a:r>
            <a:r>
              <a:rPr lang="ar-JO" sz="1600" b="0">
                <a:solidFill>
                  <a:srgbClr val="185FC8"/>
                </a:solidFill>
              </a:rPr>
              <a:t> </a:t>
            </a:r>
            <a:endParaRPr lang="en-US" sz="1600" b="0">
              <a:solidFill>
                <a:srgbClr val="185FC8"/>
              </a:solidFill>
            </a:endParaRPr>
          </a:p>
        </p:txBody>
      </p:sp>
      <p:sp>
        <p:nvSpPr>
          <p:cNvPr id="23589" name="_s1037"/>
          <p:cNvSpPr>
            <a:spLocks noChangeArrowheads="1"/>
          </p:cNvSpPr>
          <p:nvPr/>
        </p:nvSpPr>
        <p:spPr bwMode="auto">
          <a:xfrm>
            <a:off x="2916238" y="1196975"/>
            <a:ext cx="1368425" cy="863600"/>
          </a:xfrm>
          <a:prstGeom prst="ellipse">
            <a:avLst/>
          </a:prstGeom>
          <a:solidFill>
            <a:srgbClr val="FFAB2F"/>
          </a:solidFill>
          <a:ln w="9525">
            <a:solidFill>
              <a:srgbClr val="000080"/>
            </a:solidFill>
            <a:round/>
            <a:headEnd/>
            <a:tailEnd/>
          </a:ln>
        </p:spPr>
        <p:txBody>
          <a:bodyPr wrap="none" anchor="ctr"/>
          <a:lstStyle/>
          <a:p>
            <a:pPr algn="ctr"/>
            <a:r>
              <a:rPr lang="ar-JO" sz="1600" b="0">
                <a:solidFill>
                  <a:srgbClr val="307AE6"/>
                </a:solidFill>
              </a:rPr>
              <a:t>متابعة المستودعات </a:t>
            </a:r>
          </a:p>
          <a:p>
            <a:pPr algn="ctr"/>
            <a:r>
              <a:rPr lang="ar-JO" sz="1600" b="0">
                <a:solidFill>
                  <a:srgbClr val="307AE6"/>
                </a:solidFill>
              </a:rPr>
              <a:t>والمخزون</a:t>
            </a:r>
            <a:endParaRPr lang="en-US" sz="1600" b="0">
              <a:solidFill>
                <a:srgbClr val="307AE6"/>
              </a:solidFill>
            </a:endParaRPr>
          </a:p>
        </p:txBody>
      </p:sp>
      <p:sp>
        <p:nvSpPr>
          <p:cNvPr id="23590" name="_s1037"/>
          <p:cNvSpPr>
            <a:spLocks noChangeArrowheads="1"/>
          </p:cNvSpPr>
          <p:nvPr/>
        </p:nvSpPr>
        <p:spPr bwMode="auto">
          <a:xfrm>
            <a:off x="4500563" y="549275"/>
            <a:ext cx="1368425" cy="863600"/>
          </a:xfrm>
          <a:prstGeom prst="ellipse">
            <a:avLst/>
          </a:prstGeom>
          <a:solidFill>
            <a:srgbClr val="FFAB2F"/>
          </a:solidFill>
          <a:ln w="9525">
            <a:solidFill>
              <a:srgbClr val="000080"/>
            </a:solidFill>
            <a:round/>
            <a:headEnd/>
            <a:tailEnd/>
          </a:ln>
        </p:spPr>
        <p:txBody>
          <a:bodyPr wrap="none" anchor="ctr"/>
          <a:lstStyle/>
          <a:p>
            <a:pPr algn="ctr"/>
            <a:r>
              <a:rPr lang="ar-JO" sz="1600" b="0">
                <a:solidFill>
                  <a:srgbClr val="307AE6"/>
                </a:solidFill>
              </a:rPr>
              <a:t>متابعة دوام </a:t>
            </a:r>
          </a:p>
          <a:p>
            <a:pPr algn="ctr"/>
            <a:r>
              <a:rPr lang="ar-JO" sz="1600" b="0">
                <a:solidFill>
                  <a:srgbClr val="307AE6"/>
                </a:solidFill>
              </a:rPr>
              <a:t>ورواتب </a:t>
            </a:r>
          </a:p>
          <a:p>
            <a:pPr algn="ctr"/>
            <a:r>
              <a:rPr lang="ar-JO" sz="1600" b="0">
                <a:solidFill>
                  <a:srgbClr val="307AE6"/>
                </a:solidFill>
              </a:rPr>
              <a:t>الموظفين</a:t>
            </a:r>
            <a:endParaRPr lang="en-US" sz="1600" b="0">
              <a:solidFill>
                <a:srgbClr val="307AE6"/>
              </a:solidFill>
            </a:endParaRPr>
          </a:p>
        </p:txBody>
      </p:sp>
      <p:sp>
        <p:nvSpPr>
          <p:cNvPr id="23591" name="_s1037"/>
          <p:cNvSpPr>
            <a:spLocks noChangeArrowheads="1"/>
          </p:cNvSpPr>
          <p:nvPr/>
        </p:nvSpPr>
        <p:spPr bwMode="auto">
          <a:xfrm>
            <a:off x="6156325" y="908050"/>
            <a:ext cx="1368425" cy="863600"/>
          </a:xfrm>
          <a:prstGeom prst="ellipse">
            <a:avLst/>
          </a:prstGeom>
          <a:solidFill>
            <a:srgbClr val="FFAB2F"/>
          </a:solidFill>
          <a:ln w="9525">
            <a:solidFill>
              <a:srgbClr val="000080"/>
            </a:solidFill>
            <a:round/>
            <a:headEnd/>
            <a:tailEnd/>
          </a:ln>
        </p:spPr>
        <p:txBody>
          <a:bodyPr wrap="none" anchor="ctr"/>
          <a:lstStyle/>
          <a:p>
            <a:pPr algn="ctr"/>
            <a:r>
              <a:rPr lang="ar-JO" sz="1600" b="0">
                <a:solidFill>
                  <a:srgbClr val="307AE6"/>
                </a:solidFill>
              </a:rPr>
              <a:t>التصنيع و حساب </a:t>
            </a:r>
          </a:p>
          <a:p>
            <a:pPr algn="ctr"/>
            <a:r>
              <a:rPr lang="ar-JO" sz="1600" b="0">
                <a:solidFill>
                  <a:srgbClr val="307AE6"/>
                </a:solidFill>
              </a:rPr>
              <a:t>التكاليف</a:t>
            </a:r>
            <a:endParaRPr lang="en-US" sz="1600" b="0">
              <a:solidFill>
                <a:srgbClr val="307AE6"/>
              </a:solidFill>
            </a:endParaRPr>
          </a:p>
        </p:txBody>
      </p:sp>
      <p:sp>
        <p:nvSpPr>
          <p:cNvPr id="23592" name="_s1037"/>
          <p:cNvSpPr>
            <a:spLocks noChangeArrowheads="1"/>
          </p:cNvSpPr>
          <p:nvPr/>
        </p:nvSpPr>
        <p:spPr bwMode="auto">
          <a:xfrm>
            <a:off x="6659563" y="2205038"/>
            <a:ext cx="1368425" cy="863600"/>
          </a:xfrm>
          <a:prstGeom prst="ellipse">
            <a:avLst/>
          </a:prstGeom>
          <a:solidFill>
            <a:srgbClr val="FFAB2F"/>
          </a:solidFill>
          <a:ln w="9525">
            <a:solidFill>
              <a:srgbClr val="000080"/>
            </a:solidFill>
            <a:round/>
            <a:headEnd/>
            <a:tailEnd/>
          </a:ln>
        </p:spPr>
        <p:txBody>
          <a:bodyPr wrap="none" anchor="ctr"/>
          <a:lstStyle/>
          <a:p>
            <a:pPr algn="ctr"/>
            <a:r>
              <a:rPr lang="ar-JO" sz="1600" b="0">
                <a:solidFill>
                  <a:srgbClr val="307AE6"/>
                </a:solidFill>
              </a:rPr>
              <a:t>عروض الأسعار</a:t>
            </a:r>
          </a:p>
          <a:p>
            <a:pPr algn="ctr"/>
            <a:r>
              <a:rPr lang="ar-JO" sz="1600" b="0">
                <a:solidFill>
                  <a:srgbClr val="307AE6"/>
                </a:solidFill>
              </a:rPr>
              <a:t>وأوامر البيع</a:t>
            </a:r>
            <a:endParaRPr lang="en-US" sz="1600" b="0">
              <a:solidFill>
                <a:srgbClr val="307AE6"/>
              </a:solidFill>
            </a:endParaRPr>
          </a:p>
        </p:txBody>
      </p:sp>
      <p:sp>
        <p:nvSpPr>
          <p:cNvPr id="23593" name="_s1037"/>
          <p:cNvSpPr>
            <a:spLocks noChangeArrowheads="1"/>
          </p:cNvSpPr>
          <p:nvPr/>
        </p:nvSpPr>
        <p:spPr bwMode="auto">
          <a:xfrm>
            <a:off x="5076825" y="4437063"/>
            <a:ext cx="1368425" cy="863600"/>
          </a:xfrm>
          <a:prstGeom prst="ellipse">
            <a:avLst/>
          </a:prstGeom>
          <a:solidFill>
            <a:srgbClr val="FFAB2F"/>
          </a:solidFill>
          <a:ln w="9525">
            <a:solidFill>
              <a:srgbClr val="000080"/>
            </a:solidFill>
            <a:round/>
            <a:headEnd/>
            <a:tailEnd/>
          </a:ln>
        </p:spPr>
        <p:txBody>
          <a:bodyPr wrap="none" anchor="ctr"/>
          <a:lstStyle/>
          <a:p>
            <a:pPr algn="ctr"/>
            <a:r>
              <a:rPr lang="ar-JO" sz="1600" b="0">
                <a:solidFill>
                  <a:srgbClr val="307AE6"/>
                </a:solidFill>
              </a:rPr>
              <a:t>نظام شؤون العملاء</a:t>
            </a:r>
          </a:p>
          <a:p>
            <a:pPr algn="ctr"/>
            <a:r>
              <a:rPr lang="en-US" sz="1600" b="0">
                <a:solidFill>
                  <a:srgbClr val="307AE6"/>
                </a:solidFill>
              </a:rPr>
              <a:t>CRM</a:t>
            </a:r>
          </a:p>
        </p:txBody>
      </p:sp>
      <p:sp>
        <p:nvSpPr>
          <p:cNvPr id="23594" name="_s1037"/>
          <p:cNvSpPr>
            <a:spLocks noChangeArrowheads="1"/>
          </p:cNvSpPr>
          <p:nvPr/>
        </p:nvSpPr>
        <p:spPr bwMode="auto">
          <a:xfrm>
            <a:off x="3779838" y="5157788"/>
            <a:ext cx="1368425" cy="863600"/>
          </a:xfrm>
          <a:prstGeom prst="ellipse">
            <a:avLst/>
          </a:prstGeom>
          <a:solidFill>
            <a:srgbClr val="FFAB2F"/>
          </a:solidFill>
          <a:ln w="9525">
            <a:solidFill>
              <a:srgbClr val="000080"/>
            </a:solidFill>
            <a:round/>
            <a:headEnd/>
            <a:tailEnd/>
          </a:ln>
        </p:spPr>
        <p:txBody>
          <a:bodyPr wrap="none" anchor="ctr"/>
          <a:lstStyle/>
          <a:p>
            <a:pPr algn="ctr"/>
            <a:r>
              <a:rPr lang="ar-JO" sz="1600" b="0">
                <a:solidFill>
                  <a:srgbClr val="307AE6"/>
                </a:solidFill>
              </a:rPr>
              <a:t>نظام الأرشفة </a:t>
            </a:r>
          </a:p>
          <a:p>
            <a:pPr algn="ctr"/>
            <a:r>
              <a:rPr lang="ar-JO" sz="1600" b="0">
                <a:solidFill>
                  <a:srgbClr val="307AE6"/>
                </a:solidFill>
              </a:rPr>
              <a:t>الإلكترونية</a:t>
            </a:r>
            <a:endParaRPr lang="en-US" sz="1600" b="0">
              <a:solidFill>
                <a:srgbClr val="307AE6"/>
              </a:solidFill>
            </a:endParaRPr>
          </a:p>
        </p:txBody>
      </p:sp>
      <p:sp>
        <p:nvSpPr>
          <p:cNvPr id="23595" name="_s1037"/>
          <p:cNvSpPr>
            <a:spLocks noChangeArrowheads="1"/>
          </p:cNvSpPr>
          <p:nvPr/>
        </p:nvSpPr>
        <p:spPr bwMode="auto">
          <a:xfrm>
            <a:off x="1908175" y="4868863"/>
            <a:ext cx="1368425" cy="863600"/>
          </a:xfrm>
          <a:prstGeom prst="ellipse">
            <a:avLst/>
          </a:prstGeom>
          <a:solidFill>
            <a:srgbClr val="FFAB2F"/>
          </a:solidFill>
          <a:ln w="9525">
            <a:solidFill>
              <a:srgbClr val="000080"/>
            </a:solidFill>
            <a:round/>
            <a:headEnd/>
            <a:tailEnd/>
          </a:ln>
        </p:spPr>
        <p:txBody>
          <a:bodyPr wrap="none" anchor="ctr"/>
          <a:lstStyle/>
          <a:p>
            <a:pPr algn="ctr"/>
            <a:r>
              <a:rPr lang="ar-JO" sz="1600" b="0">
                <a:solidFill>
                  <a:srgbClr val="307AE6"/>
                </a:solidFill>
              </a:rPr>
              <a:t>التقارير المالية </a:t>
            </a:r>
          </a:p>
          <a:p>
            <a:pPr algn="ctr"/>
            <a:r>
              <a:rPr lang="ar-JO" sz="1600" b="0">
                <a:solidFill>
                  <a:srgbClr val="307AE6"/>
                </a:solidFill>
              </a:rPr>
              <a:t>الختامية</a:t>
            </a:r>
            <a:endParaRPr lang="en-US" sz="1600" b="0">
              <a:solidFill>
                <a:srgbClr val="307AE6"/>
              </a:solidFill>
            </a:endParaRPr>
          </a:p>
        </p:txBody>
      </p:sp>
      <p:sp>
        <p:nvSpPr>
          <p:cNvPr id="23596" name="_s1037"/>
          <p:cNvSpPr>
            <a:spLocks noChangeArrowheads="1"/>
          </p:cNvSpPr>
          <p:nvPr/>
        </p:nvSpPr>
        <p:spPr bwMode="auto">
          <a:xfrm>
            <a:off x="3563938" y="2420938"/>
            <a:ext cx="2376487" cy="1511300"/>
          </a:xfrm>
          <a:prstGeom prst="ellipse">
            <a:avLst/>
          </a:prstGeom>
          <a:solidFill>
            <a:srgbClr val="FFAB2F"/>
          </a:solidFill>
          <a:ln w="9525">
            <a:solidFill>
              <a:srgbClr val="000080"/>
            </a:solidFill>
            <a:round/>
            <a:headEnd/>
            <a:tailEnd/>
          </a:ln>
        </p:spPr>
        <p:txBody>
          <a:bodyPr wrap="none" anchor="ctr"/>
          <a:lstStyle/>
          <a:p>
            <a:pPr algn="ctr"/>
            <a:endParaRPr lang="en-US" sz="1600" b="0">
              <a:solidFill>
                <a:srgbClr val="185FC8"/>
              </a:solidFill>
            </a:endParaRPr>
          </a:p>
        </p:txBody>
      </p:sp>
      <p:sp>
        <p:nvSpPr>
          <p:cNvPr id="23597" name="WordArt 45"/>
          <p:cNvSpPr>
            <a:spLocks noChangeArrowheads="1" noChangeShapeType="1" noTextEdit="1"/>
          </p:cNvSpPr>
          <p:nvPr/>
        </p:nvSpPr>
        <p:spPr bwMode="auto">
          <a:xfrm>
            <a:off x="3779838" y="2781300"/>
            <a:ext cx="1944687" cy="720725"/>
          </a:xfrm>
          <a:prstGeom prst="rect">
            <a:avLst/>
          </a:prstGeom>
        </p:spPr>
        <p:txBody>
          <a:bodyPr wrap="none" fromWordArt="1">
            <a:prstTxWarp prst="textPlain">
              <a:avLst>
                <a:gd name="adj" fmla="val 50000"/>
              </a:avLst>
            </a:prstTxWarp>
          </a:bodyPr>
          <a:lstStyle/>
          <a:p>
            <a:pPr algn="ctr" rtl="0"/>
            <a:r>
              <a:rPr lang="en-US" i="1" kern="10">
                <a:ln w="9525">
                  <a:noFill/>
                  <a:round/>
                  <a:headEnd/>
                  <a:tailEnd/>
                </a:ln>
                <a:solidFill>
                  <a:srgbClr val="307AE6"/>
                </a:solidFill>
                <a:effectLst>
                  <a:outerShdw dist="35921" dir="2700000" algn="ctr" rotWithShape="0">
                    <a:srgbClr val="C0C0C0">
                      <a:alpha val="79999"/>
                    </a:srgbClr>
                  </a:outerShdw>
                </a:effectLst>
                <a:latin typeface="Arial"/>
                <a:cs typeface="Arial"/>
              </a:rPr>
              <a:t>ShamiSoft ERP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3562"/>
                                        </p:tgtEl>
                                        <p:attrNameLst>
                                          <p:attrName>style.visibility</p:attrName>
                                        </p:attrNameLst>
                                      </p:cBhvr>
                                      <p:to>
                                        <p:strVal val="visible"/>
                                      </p:to>
                                    </p:set>
                                    <p:anim from="(-#ppt_w/2)" to="(#ppt_x)" calcmode="lin" valueType="num">
                                      <p:cBhvr>
                                        <p:cTn id="7" dur="600" fill="hold">
                                          <p:stCondLst>
                                            <p:cond delay="0"/>
                                          </p:stCondLst>
                                        </p:cTn>
                                        <p:tgtEl>
                                          <p:spTgt spid="23562"/>
                                        </p:tgtEl>
                                        <p:attrNameLst>
                                          <p:attrName>ppt_x</p:attrName>
                                        </p:attrNameLst>
                                      </p:cBhvr>
                                    </p:anim>
                                    <p:anim from="0" to="-1.0" calcmode="lin" valueType="num">
                                      <p:cBhvr>
                                        <p:cTn id="8" dur="200" decel="50000" autoRev="1" fill="hold">
                                          <p:stCondLst>
                                            <p:cond delay="600"/>
                                          </p:stCondLst>
                                        </p:cTn>
                                        <p:tgtEl>
                                          <p:spTgt spid="23562"/>
                                        </p:tgtEl>
                                        <p:attrNameLst>
                                          <p:attrName>xshear</p:attrName>
                                        </p:attrNameLst>
                                      </p:cBhvr>
                                    </p:anim>
                                    <p:animScale>
                                      <p:cBhvr>
                                        <p:cTn id="9" dur="200" decel="100000" autoRev="1" fill="hold">
                                          <p:stCondLst>
                                            <p:cond delay="600"/>
                                          </p:stCondLst>
                                        </p:cTn>
                                        <p:tgtEl>
                                          <p:spTgt spid="23562"/>
                                        </p:tgtEl>
                                      </p:cBhvr>
                                      <p:from x="100000" y="100000"/>
                                      <p:to x="80000" y="100000"/>
                                    </p:animScale>
                                    <p:anim by="(#ppt_h/3+#ppt_w*0.1)" calcmode="lin" valueType="num">
                                      <p:cBhvr additive="sum">
                                        <p:cTn id="10" dur="200" decel="100000" autoRev="1" fill="hold">
                                          <p:stCondLst>
                                            <p:cond delay="600"/>
                                          </p:stCondLst>
                                        </p:cTn>
                                        <p:tgtEl>
                                          <p:spTgt spid="23562"/>
                                        </p:tgtEl>
                                        <p:attrNameLst>
                                          <p:attrName>ppt_x</p:attrName>
                                        </p:attrNameLst>
                                      </p:cBhvr>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3587"/>
                                        </p:tgtEl>
                                        <p:attrNameLst>
                                          <p:attrName>style.visibility</p:attrName>
                                        </p:attrNameLst>
                                      </p:cBhvr>
                                      <p:to>
                                        <p:strVal val="visible"/>
                                      </p:to>
                                    </p:set>
                                    <p:animEffect transition="in" filter="dissolve">
                                      <p:cBhvr>
                                        <p:cTn id="14" dur="1000"/>
                                        <p:tgtEl>
                                          <p:spTgt spid="23587"/>
                                        </p:tgtEl>
                                      </p:cBhvr>
                                    </p:animEffec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23588"/>
                                        </p:tgtEl>
                                        <p:attrNameLst>
                                          <p:attrName>style.visibility</p:attrName>
                                        </p:attrNameLst>
                                      </p:cBhvr>
                                      <p:to>
                                        <p:strVal val="visible"/>
                                      </p:to>
                                    </p:set>
                                    <p:animEffect transition="in" filter="dissolve">
                                      <p:cBhvr>
                                        <p:cTn id="18" dur="1000"/>
                                        <p:tgtEl>
                                          <p:spTgt spid="23588"/>
                                        </p:tgtEl>
                                      </p:cBhvr>
                                    </p:animEffect>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23589"/>
                                        </p:tgtEl>
                                        <p:attrNameLst>
                                          <p:attrName>style.visibility</p:attrName>
                                        </p:attrNameLst>
                                      </p:cBhvr>
                                      <p:to>
                                        <p:strVal val="visible"/>
                                      </p:to>
                                    </p:set>
                                    <p:animEffect transition="in" filter="dissolve">
                                      <p:cBhvr>
                                        <p:cTn id="22" dur="1000"/>
                                        <p:tgtEl>
                                          <p:spTgt spid="23589"/>
                                        </p:tgtEl>
                                      </p:cBhvr>
                                    </p:animEffect>
                                  </p:childTnLst>
                                </p:cTn>
                              </p:par>
                            </p:childTnLst>
                          </p:cTn>
                        </p:par>
                        <p:par>
                          <p:cTn id="23" fill="hold">
                            <p:stCondLst>
                              <p:cond delay="4000"/>
                            </p:stCondLst>
                            <p:childTnLst>
                              <p:par>
                                <p:cTn id="24" presetID="9" presetClass="entr" presetSubtype="0" fill="hold" grpId="0" nodeType="afterEffect">
                                  <p:stCondLst>
                                    <p:cond delay="0"/>
                                  </p:stCondLst>
                                  <p:childTnLst>
                                    <p:set>
                                      <p:cBhvr>
                                        <p:cTn id="25" dur="1" fill="hold">
                                          <p:stCondLst>
                                            <p:cond delay="0"/>
                                          </p:stCondLst>
                                        </p:cTn>
                                        <p:tgtEl>
                                          <p:spTgt spid="23590"/>
                                        </p:tgtEl>
                                        <p:attrNameLst>
                                          <p:attrName>style.visibility</p:attrName>
                                        </p:attrNameLst>
                                      </p:cBhvr>
                                      <p:to>
                                        <p:strVal val="visible"/>
                                      </p:to>
                                    </p:set>
                                    <p:animEffect transition="in" filter="dissolve">
                                      <p:cBhvr>
                                        <p:cTn id="26" dur="1000"/>
                                        <p:tgtEl>
                                          <p:spTgt spid="23590"/>
                                        </p:tgtEl>
                                      </p:cBhvr>
                                    </p:animEffect>
                                  </p:childTnLst>
                                </p:cTn>
                              </p:par>
                            </p:childTnLst>
                          </p:cTn>
                        </p:par>
                        <p:par>
                          <p:cTn id="27" fill="hold">
                            <p:stCondLst>
                              <p:cond delay="5000"/>
                            </p:stCondLst>
                            <p:childTnLst>
                              <p:par>
                                <p:cTn id="28" presetID="9" presetClass="entr" presetSubtype="0" fill="hold" grpId="0" nodeType="afterEffect">
                                  <p:stCondLst>
                                    <p:cond delay="0"/>
                                  </p:stCondLst>
                                  <p:childTnLst>
                                    <p:set>
                                      <p:cBhvr>
                                        <p:cTn id="29" dur="1" fill="hold">
                                          <p:stCondLst>
                                            <p:cond delay="0"/>
                                          </p:stCondLst>
                                        </p:cTn>
                                        <p:tgtEl>
                                          <p:spTgt spid="23591"/>
                                        </p:tgtEl>
                                        <p:attrNameLst>
                                          <p:attrName>style.visibility</p:attrName>
                                        </p:attrNameLst>
                                      </p:cBhvr>
                                      <p:to>
                                        <p:strVal val="visible"/>
                                      </p:to>
                                    </p:set>
                                    <p:animEffect transition="in" filter="dissolve">
                                      <p:cBhvr>
                                        <p:cTn id="30" dur="1000"/>
                                        <p:tgtEl>
                                          <p:spTgt spid="23591"/>
                                        </p:tgtEl>
                                      </p:cBhvr>
                                    </p:animEffect>
                                  </p:childTnLst>
                                </p:cTn>
                              </p:par>
                            </p:childTnLst>
                          </p:cTn>
                        </p:par>
                        <p:par>
                          <p:cTn id="31" fill="hold">
                            <p:stCondLst>
                              <p:cond delay="6000"/>
                            </p:stCondLst>
                            <p:childTnLst>
                              <p:par>
                                <p:cTn id="32" presetID="9" presetClass="entr" presetSubtype="0" fill="hold" grpId="0" nodeType="afterEffect">
                                  <p:stCondLst>
                                    <p:cond delay="0"/>
                                  </p:stCondLst>
                                  <p:childTnLst>
                                    <p:set>
                                      <p:cBhvr>
                                        <p:cTn id="33" dur="1" fill="hold">
                                          <p:stCondLst>
                                            <p:cond delay="0"/>
                                          </p:stCondLst>
                                        </p:cTn>
                                        <p:tgtEl>
                                          <p:spTgt spid="23592"/>
                                        </p:tgtEl>
                                        <p:attrNameLst>
                                          <p:attrName>style.visibility</p:attrName>
                                        </p:attrNameLst>
                                      </p:cBhvr>
                                      <p:to>
                                        <p:strVal val="visible"/>
                                      </p:to>
                                    </p:set>
                                    <p:animEffect transition="in" filter="dissolve">
                                      <p:cBhvr>
                                        <p:cTn id="34" dur="1000"/>
                                        <p:tgtEl>
                                          <p:spTgt spid="23592"/>
                                        </p:tgtEl>
                                      </p:cBhvr>
                                    </p:animEffect>
                                  </p:childTnLst>
                                </p:cTn>
                              </p:par>
                            </p:childTnLst>
                          </p:cTn>
                        </p:par>
                        <p:par>
                          <p:cTn id="35" fill="hold">
                            <p:stCondLst>
                              <p:cond delay="7000"/>
                            </p:stCondLst>
                            <p:childTnLst>
                              <p:par>
                                <p:cTn id="36" presetID="9" presetClass="entr" presetSubtype="0" fill="hold" grpId="0" nodeType="afterEffect">
                                  <p:stCondLst>
                                    <p:cond delay="0"/>
                                  </p:stCondLst>
                                  <p:childTnLst>
                                    <p:set>
                                      <p:cBhvr>
                                        <p:cTn id="37" dur="1" fill="hold">
                                          <p:stCondLst>
                                            <p:cond delay="0"/>
                                          </p:stCondLst>
                                        </p:cTn>
                                        <p:tgtEl>
                                          <p:spTgt spid="23576"/>
                                        </p:tgtEl>
                                        <p:attrNameLst>
                                          <p:attrName>style.visibility</p:attrName>
                                        </p:attrNameLst>
                                      </p:cBhvr>
                                      <p:to>
                                        <p:strVal val="visible"/>
                                      </p:to>
                                    </p:set>
                                    <p:animEffect transition="in" filter="dissolve">
                                      <p:cBhvr>
                                        <p:cTn id="38" dur="1000"/>
                                        <p:tgtEl>
                                          <p:spTgt spid="23576"/>
                                        </p:tgtEl>
                                      </p:cBhvr>
                                    </p:animEffect>
                                  </p:childTnLst>
                                </p:cTn>
                              </p:par>
                            </p:childTnLst>
                          </p:cTn>
                        </p:par>
                        <p:par>
                          <p:cTn id="39" fill="hold">
                            <p:stCondLst>
                              <p:cond delay="8000"/>
                            </p:stCondLst>
                            <p:childTnLst>
                              <p:par>
                                <p:cTn id="40" presetID="9" presetClass="entr" presetSubtype="0" fill="hold" grpId="0" nodeType="afterEffect">
                                  <p:stCondLst>
                                    <p:cond delay="0"/>
                                  </p:stCondLst>
                                  <p:childTnLst>
                                    <p:set>
                                      <p:cBhvr>
                                        <p:cTn id="41" dur="1" fill="hold">
                                          <p:stCondLst>
                                            <p:cond delay="0"/>
                                          </p:stCondLst>
                                        </p:cTn>
                                        <p:tgtEl>
                                          <p:spTgt spid="23593"/>
                                        </p:tgtEl>
                                        <p:attrNameLst>
                                          <p:attrName>style.visibility</p:attrName>
                                        </p:attrNameLst>
                                      </p:cBhvr>
                                      <p:to>
                                        <p:strVal val="visible"/>
                                      </p:to>
                                    </p:set>
                                    <p:animEffect transition="in" filter="dissolve">
                                      <p:cBhvr>
                                        <p:cTn id="42" dur="500"/>
                                        <p:tgtEl>
                                          <p:spTgt spid="23593"/>
                                        </p:tgtEl>
                                      </p:cBhvr>
                                    </p:animEffect>
                                  </p:childTnLst>
                                </p:cTn>
                              </p:par>
                            </p:childTnLst>
                          </p:cTn>
                        </p:par>
                        <p:par>
                          <p:cTn id="43" fill="hold">
                            <p:stCondLst>
                              <p:cond delay="8500"/>
                            </p:stCondLst>
                            <p:childTnLst>
                              <p:par>
                                <p:cTn id="44" presetID="9" presetClass="entr" presetSubtype="0" fill="hold" grpId="0" nodeType="afterEffect">
                                  <p:stCondLst>
                                    <p:cond delay="0"/>
                                  </p:stCondLst>
                                  <p:childTnLst>
                                    <p:set>
                                      <p:cBhvr>
                                        <p:cTn id="45" dur="1" fill="hold">
                                          <p:stCondLst>
                                            <p:cond delay="0"/>
                                          </p:stCondLst>
                                        </p:cTn>
                                        <p:tgtEl>
                                          <p:spTgt spid="23594"/>
                                        </p:tgtEl>
                                        <p:attrNameLst>
                                          <p:attrName>style.visibility</p:attrName>
                                        </p:attrNameLst>
                                      </p:cBhvr>
                                      <p:to>
                                        <p:strVal val="visible"/>
                                      </p:to>
                                    </p:set>
                                    <p:animEffect transition="in" filter="dissolve">
                                      <p:cBhvr>
                                        <p:cTn id="46" dur="1000"/>
                                        <p:tgtEl>
                                          <p:spTgt spid="23594"/>
                                        </p:tgtEl>
                                      </p:cBhvr>
                                    </p:animEffect>
                                  </p:childTnLst>
                                </p:cTn>
                              </p:par>
                            </p:childTnLst>
                          </p:cTn>
                        </p:par>
                        <p:par>
                          <p:cTn id="47" fill="hold">
                            <p:stCondLst>
                              <p:cond delay="9500"/>
                            </p:stCondLst>
                            <p:childTnLst>
                              <p:par>
                                <p:cTn id="48" presetID="9" presetClass="entr" presetSubtype="0" fill="hold" grpId="0" nodeType="afterEffect">
                                  <p:stCondLst>
                                    <p:cond delay="0"/>
                                  </p:stCondLst>
                                  <p:childTnLst>
                                    <p:set>
                                      <p:cBhvr>
                                        <p:cTn id="49" dur="1" fill="hold">
                                          <p:stCondLst>
                                            <p:cond delay="0"/>
                                          </p:stCondLst>
                                        </p:cTn>
                                        <p:tgtEl>
                                          <p:spTgt spid="23595"/>
                                        </p:tgtEl>
                                        <p:attrNameLst>
                                          <p:attrName>style.visibility</p:attrName>
                                        </p:attrNameLst>
                                      </p:cBhvr>
                                      <p:to>
                                        <p:strVal val="visible"/>
                                      </p:to>
                                    </p:set>
                                    <p:animEffect transition="in" filter="dissolve">
                                      <p:cBhvr>
                                        <p:cTn id="50" dur="1000"/>
                                        <p:tgtEl>
                                          <p:spTgt spid="23595"/>
                                        </p:tgtEl>
                                      </p:cBhvr>
                                    </p:animEffect>
                                  </p:childTnLst>
                                </p:cTn>
                              </p:par>
                            </p:childTnLst>
                          </p:cTn>
                        </p:par>
                        <p:par>
                          <p:cTn id="51" fill="hold">
                            <p:stCondLst>
                              <p:cond delay="10500"/>
                            </p:stCondLst>
                            <p:childTnLst>
                              <p:par>
                                <p:cTn id="52" presetID="9" presetClass="entr" presetSubtype="0" fill="hold" grpId="0" nodeType="afterEffect">
                                  <p:stCondLst>
                                    <p:cond delay="0"/>
                                  </p:stCondLst>
                                  <p:childTnLst>
                                    <p:set>
                                      <p:cBhvr>
                                        <p:cTn id="53" dur="1" fill="hold">
                                          <p:stCondLst>
                                            <p:cond delay="0"/>
                                          </p:stCondLst>
                                        </p:cTn>
                                        <p:tgtEl>
                                          <p:spTgt spid="23596"/>
                                        </p:tgtEl>
                                        <p:attrNameLst>
                                          <p:attrName>style.visibility</p:attrName>
                                        </p:attrNameLst>
                                      </p:cBhvr>
                                      <p:to>
                                        <p:strVal val="visible"/>
                                      </p:to>
                                    </p:set>
                                    <p:animEffect transition="in" filter="dissolve">
                                      <p:cBhvr>
                                        <p:cTn id="54" dur="1000"/>
                                        <p:tgtEl>
                                          <p:spTgt spid="23596"/>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3597"/>
                                        </p:tgtEl>
                                        <p:attrNameLst>
                                          <p:attrName>style.visibility</p:attrName>
                                        </p:attrNameLst>
                                      </p:cBhvr>
                                      <p:to>
                                        <p:strVal val="visible"/>
                                      </p:to>
                                    </p:set>
                                    <p:animEffect transition="in" filter="dissolve">
                                      <p:cBhvr>
                                        <p:cTn id="57" dur="1000"/>
                                        <p:tgtEl>
                                          <p:spTgt spid="23597"/>
                                        </p:tgtEl>
                                      </p:cBhvr>
                                    </p:animEffect>
                                  </p:childTnLst>
                                </p:cTn>
                              </p:par>
                            </p:childTnLst>
                          </p:cTn>
                        </p:par>
                        <p:par>
                          <p:cTn id="58" fill="hold">
                            <p:stCondLst>
                              <p:cond delay="11500"/>
                            </p:stCondLst>
                            <p:childTnLst>
                              <p:par>
                                <p:cTn id="59" presetID="45" presetClass="entr" presetSubtype="0" fill="hold" grpId="0" nodeType="afterEffect">
                                  <p:stCondLst>
                                    <p:cond delay="0"/>
                                  </p:stCondLst>
                                  <p:iterate type="lt">
                                    <p:tmPct val="10000"/>
                                  </p:iterate>
                                  <p:childTnLst>
                                    <p:set>
                                      <p:cBhvr>
                                        <p:cTn id="60" dur="1" fill="hold">
                                          <p:stCondLst>
                                            <p:cond delay="0"/>
                                          </p:stCondLst>
                                        </p:cTn>
                                        <p:tgtEl>
                                          <p:spTgt spid="23585"/>
                                        </p:tgtEl>
                                        <p:attrNameLst>
                                          <p:attrName>style.visibility</p:attrName>
                                        </p:attrNameLst>
                                      </p:cBhvr>
                                      <p:to>
                                        <p:strVal val="visible"/>
                                      </p:to>
                                    </p:set>
                                    <p:animEffect transition="in" filter="fade">
                                      <p:cBhvr>
                                        <p:cTn id="61" dur="1000"/>
                                        <p:tgtEl>
                                          <p:spTgt spid="23585"/>
                                        </p:tgtEl>
                                      </p:cBhvr>
                                    </p:animEffect>
                                    <p:anim calcmode="lin" valueType="num">
                                      <p:cBhvr>
                                        <p:cTn id="62" dur="1000" fill="hold"/>
                                        <p:tgtEl>
                                          <p:spTgt spid="23585"/>
                                        </p:tgtEl>
                                        <p:attrNameLst>
                                          <p:attrName>ppt_w</p:attrName>
                                        </p:attrNameLst>
                                      </p:cBhvr>
                                      <p:tavLst>
                                        <p:tav tm="0" fmla="#ppt_w*sin(2.5*pi*$)">
                                          <p:val>
                                            <p:fltVal val="0"/>
                                          </p:val>
                                        </p:tav>
                                        <p:tav tm="100000">
                                          <p:val>
                                            <p:fltVal val="1"/>
                                          </p:val>
                                        </p:tav>
                                      </p:tavLst>
                                    </p:anim>
                                    <p:anim calcmode="lin" valueType="num">
                                      <p:cBhvr>
                                        <p:cTn id="63" dur="1000" fill="hold"/>
                                        <p:tgtEl>
                                          <p:spTgt spid="235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P spid="23576" grpId="0" animBg="1"/>
      <p:bldP spid="23585" grpId="0"/>
      <p:bldP spid="23587" grpId="0" animBg="1"/>
      <p:bldP spid="23588" grpId="0" animBg="1"/>
      <p:bldP spid="23589" grpId="0" animBg="1"/>
      <p:bldP spid="23590" grpId="0" animBg="1"/>
      <p:bldP spid="23591" grpId="0" animBg="1"/>
      <p:bldP spid="23592" grpId="0" animBg="1"/>
      <p:bldP spid="23593" grpId="0" animBg="1"/>
      <p:bldP spid="23594" grpId="0" animBg="1"/>
      <p:bldP spid="23595" grpId="0" animBg="1"/>
      <p:bldP spid="23596" grpId="0" animBg="1"/>
      <p:bldP spid="235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3779838" y="6308725"/>
            <a:ext cx="1517650" cy="396875"/>
          </a:xfrm>
          <a:prstGeom prst="rect">
            <a:avLst/>
          </a:prstGeom>
          <a:noFill/>
          <a:ln w="9525">
            <a:noFill/>
            <a:miter lim="800000"/>
            <a:headEnd/>
            <a:tailEnd/>
          </a:ln>
        </p:spPr>
        <p:txBody>
          <a:bodyPr>
            <a:spAutoFit/>
          </a:bodyPr>
          <a:lstStyle/>
          <a:p>
            <a:pPr>
              <a:spcBef>
                <a:spcPct val="50000"/>
              </a:spcBef>
            </a:pPr>
            <a:r>
              <a:rPr lang="ar-JO" sz="1200" b="0">
                <a:solidFill>
                  <a:srgbClr val="307AE6"/>
                </a:solidFill>
              </a:rPr>
              <a:t>اضغط أي مفتاح</a:t>
            </a:r>
            <a:r>
              <a:rPr lang="ar-JO">
                <a:solidFill>
                  <a:srgbClr val="307AE6"/>
                </a:solidFill>
              </a:rPr>
              <a:t> </a:t>
            </a:r>
            <a:r>
              <a:rPr lang="ar-JO" sz="1200" b="0">
                <a:solidFill>
                  <a:srgbClr val="307AE6"/>
                </a:solidFill>
              </a:rPr>
              <a:t>للاستمرار</a:t>
            </a:r>
            <a:endParaRPr lang="en-US" sz="1200" b="0">
              <a:solidFill>
                <a:srgbClr val="307AE6"/>
              </a:solidFill>
            </a:endParaRPr>
          </a:p>
        </p:txBody>
      </p:sp>
      <p:sp>
        <p:nvSpPr>
          <p:cNvPr id="66565" name="WordArt 5"/>
          <p:cNvSpPr>
            <a:spLocks noChangeArrowheads="1" noChangeShapeType="1" noTextEdit="1"/>
          </p:cNvSpPr>
          <p:nvPr/>
        </p:nvSpPr>
        <p:spPr bwMode="auto">
          <a:xfrm>
            <a:off x="1258888" y="404813"/>
            <a:ext cx="7058025" cy="466725"/>
          </a:xfrm>
          <a:prstGeom prst="rect">
            <a:avLst/>
          </a:prstGeom>
        </p:spPr>
        <p:txBody>
          <a:bodyPr wrap="none" fromWordArt="1">
            <a:prstTxWarp prst="textPlain">
              <a:avLst>
                <a:gd name="adj" fmla="val 50000"/>
              </a:avLst>
            </a:prstTxWarp>
          </a:bodyPr>
          <a:lstStyle/>
          <a:p>
            <a:pPr algn="ctr"/>
            <a:r>
              <a:rPr lang="ar-JO" sz="3200" kern="10">
                <a:ln w="9525">
                  <a:noFill/>
                  <a:round/>
                  <a:headEnd/>
                  <a:tailEnd/>
                </a:ln>
                <a:gradFill rotWithShape="1">
                  <a:gsLst>
                    <a:gs pos="0">
                      <a:srgbClr val="185FC8"/>
                    </a:gs>
                    <a:gs pos="100000">
                      <a:srgbClr val="185FC8"/>
                    </a:gs>
                  </a:gsLst>
                  <a:path path="rect">
                    <a:fillToRect r="100000" b="100000"/>
                  </a:path>
                </a:gradFill>
                <a:effectLst>
                  <a:outerShdw dist="35921" dir="2700000" algn="ctr" rotWithShape="0">
                    <a:srgbClr val="C0C0C0">
                      <a:alpha val="79999"/>
                    </a:srgbClr>
                  </a:outerShdw>
                </a:effectLst>
                <a:latin typeface="Arial"/>
                <a:cs typeface="Arial"/>
              </a:rPr>
              <a:t>صمم البرنامج ليلبي احتياجات مختلف أنواع الشركات </a:t>
            </a:r>
            <a:endParaRPr lang="en-US" sz="3200" kern="10">
              <a:ln w="9525">
                <a:noFill/>
                <a:round/>
                <a:headEnd/>
                <a:tailEnd/>
              </a:ln>
              <a:gradFill rotWithShape="1">
                <a:gsLst>
                  <a:gs pos="0">
                    <a:srgbClr val="185FC8"/>
                  </a:gs>
                  <a:gs pos="100000">
                    <a:srgbClr val="185FC8"/>
                  </a:gs>
                </a:gsLst>
                <a:path path="rect">
                  <a:fillToRect r="100000" b="100000"/>
                </a:path>
              </a:gradFill>
              <a:effectLst>
                <a:outerShdw dist="35921" dir="2700000" algn="ctr" rotWithShape="0">
                  <a:srgbClr val="C0C0C0">
                    <a:alpha val="79999"/>
                  </a:srgbClr>
                </a:outerShdw>
              </a:effectLst>
              <a:latin typeface="Arial"/>
              <a:cs typeface="Arial"/>
            </a:endParaRPr>
          </a:p>
        </p:txBody>
      </p:sp>
      <p:pic>
        <p:nvPicPr>
          <p:cNvPr id="66566" name="Picture 6" descr="6"/>
          <p:cNvPicPr>
            <a:picLocks noChangeAspect="1" noChangeArrowheads="1"/>
          </p:cNvPicPr>
          <p:nvPr/>
        </p:nvPicPr>
        <p:blipFill>
          <a:blip r:embed="rId3"/>
          <a:srcRect/>
          <a:stretch>
            <a:fillRect/>
          </a:stretch>
        </p:blipFill>
        <p:spPr bwMode="auto">
          <a:xfrm>
            <a:off x="6659563" y="1484313"/>
            <a:ext cx="2266950" cy="1355725"/>
          </a:xfrm>
          <a:prstGeom prst="rect">
            <a:avLst/>
          </a:prstGeom>
          <a:noFill/>
          <a:ln w="9525">
            <a:noFill/>
            <a:miter lim="800000"/>
            <a:headEnd/>
            <a:tailEnd/>
          </a:ln>
        </p:spPr>
      </p:pic>
      <p:pic>
        <p:nvPicPr>
          <p:cNvPr id="66567" name="Picture 7" descr="12"/>
          <p:cNvPicPr>
            <a:picLocks noChangeAspect="1" noChangeArrowheads="1"/>
          </p:cNvPicPr>
          <p:nvPr/>
        </p:nvPicPr>
        <p:blipFill>
          <a:blip r:embed="rId4"/>
          <a:srcRect/>
          <a:stretch>
            <a:fillRect/>
          </a:stretch>
        </p:blipFill>
        <p:spPr bwMode="auto">
          <a:xfrm>
            <a:off x="468313" y="1484313"/>
            <a:ext cx="2257425" cy="1366837"/>
          </a:xfrm>
          <a:prstGeom prst="rect">
            <a:avLst/>
          </a:prstGeom>
          <a:noFill/>
          <a:ln w="9525">
            <a:noFill/>
            <a:miter lim="800000"/>
            <a:headEnd/>
            <a:tailEnd/>
          </a:ln>
        </p:spPr>
      </p:pic>
      <p:pic>
        <p:nvPicPr>
          <p:cNvPr id="66568" name="Picture 8" descr="8"/>
          <p:cNvPicPr>
            <a:picLocks noChangeAspect="1" noChangeArrowheads="1"/>
          </p:cNvPicPr>
          <p:nvPr/>
        </p:nvPicPr>
        <p:blipFill>
          <a:blip r:embed="rId5"/>
          <a:srcRect/>
          <a:stretch>
            <a:fillRect/>
          </a:stretch>
        </p:blipFill>
        <p:spPr bwMode="auto">
          <a:xfrm>
            <a:off x="3563938" y="2924175"/>
            <a:ext cx="2232025" cy="1366838"/>
          </a:xfrm>
          <a:prstGeom prst="rect">
            <a:avLst/>
          </a:prstGeom>
          <a:noFill/>
          <a:ln w="9525">
            <a:noFill/>
            <a:miter lim="800000"/>
            <a:headEnd/>
            <a:tailEnd/>
          </a:ln>
        </p:spPr>
      </p:pic>
      <p:pic>
        <p:nvPicPr>
          <p:cNvPr id="66569" name="Picture 9" descr="17"/>
          <p:cNvPicPr>
            <a:picLocks noChangeAspect="1" noChangeArrowheads="1"/>
          </p:cNvPicPr>
          <p:nvPr/>
        </p:nvPicPr>
        <p:blipFill>
          <a:blip r:embed="rId6"/>
          <a:srcRect/>
          <a:stretch>
            <a:fillRect/>
          </a:stretch>
        </p:blipFill>
        <p:spPr bwMode="auto">
          <a:xfrm>
            <a:off x="6516688" y="4365625"/>
            <a:ext cx="2287587" cy="1366838"/>
          </a:xfrm>
          <a:prstGeom prst="rect">
            <a:avLst/>
          </a:prstGeom>
          <a:noFill/>
          <a:ln w="9525">
            <a:noFill/>
            <a:miter lim="800000"/>
            <a:headEnd/>
            <a:tailEnd/>
          </a:ln>
        </p:spPr>
      </p:pic>
      <p:pic>
        <p:nvPicPr>
          <p:cNvPr id="66570" name="Picture 10" descr="25"/>
          <p:cNvPicPr>
            <a:picLocks noChangeAspect="1" noChangeArrowheads="1"/>
          </p:cNvPicPr>
          <p:nvPr/>
        </p:nvPicPr>
        <p:blipFill>
          <a:blip r:embed="rId7"/>
          <a:srcRect/>
          <a:stretch>
            <a:fillRect/>
          </a:stretch>
        </p:blipFill>
        <p:spPr bwMode="auto">
          <a:xfrm>
            <a:off x="468313" y="4365625"/>
            <a:ext cx="2305050" cy="1368425"/>
          </a:xfrm>
          <a:prstGeom prst="rect">
            <a:avLst/>
          </a:prstGeom>
          <a:noFill/>
          <a:ln w="9525">
            <a:noFill/>
            <a:miter lim="800000"/>
            <a:headEnd/>
            <a:tailEnd/>
          </a:ln>
        </p:spPr>
      </p:pic>
      <p:sp>
        <p:nvSpPr>
          <p:cNvPr id="66571" name="Text Box 11"/>
          <p:cNvSpPr txBox="1">
            <a:spLocks noChangeArrowheads="1"/>
          </p:cNvSpPr>
          <p:nvPr/>
        </p:nvSpPr>
        <p:spPr bwMode="auto">
          <a:xfrm>
            <a:off x="6659563" y="2997200"/>
            <a:ext cx="2233612" cy="3968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التجارية</a:t>
            </a:r>
            <a:endParaRPr lang="en-US">
              <a:solidFill>
                <a:srgbClr val="307AE6"/>
              </a:solidFill>
            </a:endParaRPr>
          </a:p>
        </p:txBody>
      </p:sp>
      <p:sp>
        <p:nvSpPr>
          <p:cNvPr id="66572" name="Text Box 12"/>
          <p:cNvSpPr txBox="1">
            <a:spLocks noChangeArrowheads="1"/>
          </p:cNvSpPr>
          <p:nvPr/>
        </p:nvSpPr>
        <p:spPr bwMode="auto">
          <a:xfrm>
            <a:off x="539750" y="2924175"/>
            <a:ext cx="2233613" cy="3968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الصناعية</a:t>
            </a:r>
            <a:endParaRPr lang="en-US">
              <a:solidFill>
                <a:srgbClr val="307AE6"/>
              </a:solidFill>
            </a:endParaRPr>
          </a:p>
        </p:txBody>
      </p:sp>
      <p:sp>
        <p:nvSpPr>
          <p:cNvPr id="66573" name="Text Box 13"/>
          <p:cNvSpPr txBox="1">
            <a:spLocks noChangeArrowheads="1"/>
          </p:cNvSpPr>
          <p:nvPr/>
        </p:nvSpPr>
        <p:spPr bwMode="auto">
          <a:xfrm>
            <a:off x="3563938" y="4437063"/>
            <a:ext cx="2233612" cy="3968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الخدمية</a:t>
            </a:r>
            <a:endParaRPr lang="en-US">
              <a:solidFill>
                <a:srgbClr val="307AE6"/>
              </a:solidFill>
            </a:endParaRPr>
          </a:p>
        </p:txBody>
      </p:sp>
      <p:sp>
        <p:nvSpPr>
          <p:cNvPr id="66574" name="Text Box 14"/>
          <p:cNvSpPr txBox="1">
            <a:spLocks noChangeArrowheads="1"/>
          </p:cNvSpPr>
          <p:nvPr/>
        </p:nvSpPr>
        <p:spPr bwMode="auto">
          <a:xfrm>
            <a:off x="6516688" y="5876925"/>
            <a:ext cx="2233612" cy="7016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مشاغل الذهب والمجوهرات</a:t>
            </a:r>
            <a:endParaRPr lang="en-US">
              <a:solidFill>
                <a:srgbClr val="307AE6"/>
              </a:solidFill>
            </a:endParaRPr>
          </a:p>
        </p:txBody>
      </p:sp>
      <p:sp>
        <p:nvSpPr>
          <p:cNvPr id="66575" name="Text Box 15"/>
          <p:cNvSpPr txBox="1">
            <a:spLocks noChangeArrowheads="1"/>
          </p:cNvSpPr>
          <p:nvPr/>
        </p:nvSpPr>
        <p:spPr bwMode="auto">
          <a:xfrm>
            <a:off x="539750" y="5876925"/>
            <a:ext cx="2233613" cy="701675"/>
          </a:xfrm>
          <a:prstGeom prst="rect">
            <a:avLst/>
          </a:prstGeom>
          <a:noFill/>
          <a:ln w="9525">
            <a:noFill/>
            <a:miter lim="800000"/>
            <a:headEnd/>
            <a:tailEnd/>
          </a:ln>
        </p:spPr>
        <p:txBody>
          <a:bodyPr>
            <a:spAutoFit/>
          </a:bodyPr>
          <a:lstStyle/>
          <a:p>
            <a:pPr algn="ctr">
              <a:spcBef>
                <a:spcPct val="50000"/>
              </a:spcBef>
            </a:pPr>
            <a:r>
              <a:rPr lang="ar-JO">
                <a:solidFill>
                  <a:srgbClr val="307AE6"/>
                </a:solidFill>
              </a:rPr>
              <a:t>محلات الذهب والمجوهرات</a:t>
            </a:r>
            <a:endParaRPr lang="en-US">
              <a:solidFill>
                <a:srgbClr val="307AE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2000" fill="hold"/>
                                        <p:tgtEl>
                                          <p:spTgt spid="66565"/>
                                        </p:tgtEl>
                                        <p:attrNameLst>
                                          <p:attrName>ppt_w</p:attrName>
                                        </p:attrNameLst>
                                      </p:cBhvr>
                                      <p:tavLst>
                                        <p:tav tm="0">
                                          <p:val>
                                            <p:strVal val="#ppt_w*0.70"/>
                                          </p:val>
                                        </p:tav>
                                        <p:tav tm="100000">
                                          <p:val>
                                            <p:strVal val="#ppt_w"/>
                                          </p:val>
                                        </p:tav>
                                      </p:tavLst>
                                    </p:anim>
                                    <p:anim calcmode="lin" valueType="num">
                                      <p:cBhvr>
                                        <p:cTn id="8" dur="2000" fill="hold"/>
                                        <p:tgtEl>
                                          <p:spTgt spid="66565"/>
                                        </p:tgtEl>
                                        <p:attrNameLst>
                                          <p:attrName>ppt_h</p:attrName>
                                        </p:attrNameLst>
                                      </p:cBhvr>
                                      <p:tavLst>
                                        <p:tav tm="0">
                                          <p:val>
                                            <p:strVal val="#ppt_h"/>
                                          </p:val>
                                        </p:tav>
                                        <p:tav tm="100000">
                                          <p:val>
                                            <p:strVal val="#ppt_h"/>
                                          </p:val>
                                        </p:tav>
                                      </p:tavLst>
                                    </p:anim>
                                    <p:animEffect transition="in" filter="fade">
                                      <p:cBhvr>
                                        <p:cTn id="9" dur="2000"/>
                                        <p:tgtEl>
                                          <p:spTgt spid="66565"/>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66566"/>
                                        </p:tgtEl>
                                        <p:attrNameLst>
                                          <p:attrName>style.visibility</p:attrName>
                                        </p:attrNameLst>
                                      </p:cBhvr>
                                      <p:to>
                                        <p:strVal val="visible"/>
                                      </p:to>
                                    </p:set>
                                    <p:animEffect transition="in" filter="dissolve">
                                      <p:cBhvr>
                                        <p:cTn id="13" dur="500"/>
                                        <p:tgtEl>
                                          <p:spTgt spid="665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6571"/>
                                        </p:tgtEl>
                                        <p:attrNameLst>
                                          <p:attrName>style.visibility</p:attrName>
                                        </p:attrNameLst>
                                      </p:cBhvr>
                                      <p:to>
                                        <p:strVal val="visible"/>
                                      </p:to>
                                    </p:set>
                                    <p:animEffect transition="in" filter="fade">
                                      <p:cBhvr>
                                        <p:cTn id="16" dur="2000"/>
                                        <p:tgtEl>
                                          <p:spTgt spid="66571"/>
                                        </p:tgtEl>
                                      </p:cBhvr>
                                    </p:animEffect>
                                  </p:childTnLst>
                                </p:cTn>
                              </p:par>
                            </p:childTnLst>
                          </p:cTn>
                        </p:par>
                        <p:par>
                          <p:cTn id="17" fill="hold">
                            <p:stCondLst>
                              <p:cond delay="4000"/>
                            </p:stCondLst>
                            <p:childTnLst>
                              <p:par>
                                <p:cTn id="18" presetID="9" presetClass="entr" presetSubtype="0" fill="hold" nodeType="afterEffect">
                                  <p:stCondLst>
                                    <p:cond delay="0"/>
                                  </p:stCondLst>
                                  <p:childTnLst>
                                    <p:set>
                                      <p:cBhvr>
                                        <p:cTn id="19" dur="1" fill="hold">
                                          <p:stCondLst>
                                            <p:cond delay="0"/>
                                          </p:stCondLst>
                                        </p:cTn>
                                        <p:tgtEl>
                                          <p:spTgt spid="66567"/>
                                        </p:tgtEl>
                                        <p:attrNameLst>
                                          <p:attrName>style.visibility</p:attrName>
                                        </p:attrNameLst>
                                      </p:cBhvr>
                                      <p:to>
                                        <p:strVal val="visible"/>
                                      </p:to>
                                    </p:set>
                                    <p:animEffect transition="in" filter="dissolve">
                                      <p:cBhvr>
                                        <p:cTn id="20" dur="500"/>
                                        <p:tgtEl>
                                          <p:spTgt spid="6656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6572"/>
                                        </p:tgtEl>
                                        <p:attrNameLst>
                                          <p:attrName>style.visibility</p:attrName>
                                        </p:attrNameLst>
                                      </p:cBhvr>
                                      <p:to>
                                        <p:strVal val="visible"/>
                                      </p:to>
                                    </p:set>
                                    <p:animEffect transition="in" filter="fade">
                                      <p:cBhvr>
                                        <p:cTn id="23" dur="2000"/>
                                        <p:tgtEl>
                                          <p:spTgt spid="66572"/>
                                        </p:tgtEl>
                                      </p:cBhvr>
                                    </p:animEffect>
                                  </p:childTnLst>
                                </p:cTn>
                              </p:par>
                            </p:childTnLst>
                          </p:cTn>
                        </p:par>
                        <p:par>
                          <p:cTn id="24" fill="hold">
                            <p:stCondLst>
                              <p:cond delay="6000"/>
                            </p:stCondLst>
                            <p:childTnLst>
                              <p:par>
                                <p:cTn id="25" presetID="9" presetClass="entr" presetSubtype="0" fill="hold" nodeType="afterEffect">
                                  <p:stCondLst>
                                    <p:cond delay="0"/>
                                  </p:stCondLst>
                                  <p:childTnLst>
                                    <p:set>
                                      <p:cBhvr>
                                        <p:cTn id="26" dur="1" fill="hold">
                                          <p:stCondLst>
                                            <p:cond delay="0"/>
                                          </p:stCondLst>
                                        </p:cTn>
                                        <p:tgtEl>
                                          <p:spTgt spid="66568"/>
                                        </p:tgtEl>
                                        <p:attrNameLst>
                                          <p:attrName>style.visibility</p:attrName>
                                        </p:attrNameLst>
                                      </p:cBhvr>
                                      <p:to>
                                        <p:strVal val="visible"/>
                                      </p:to>
                                    </p:set>
                                    <p:animEffect transition="in" filter="dissolve">
                                      <p:cBhvr>
                                        <p:cTn id="27" dur="500"/>
                                        <p:tgtEl>
                                          <p:spTgt spid="6656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573"/>
                                        </p:tgtEl>
                                        <p:attrNameLst>
                                          <p:attrName>style.visibility</p:attrName>
                                        </p:attrNameLst>
                                      </p:cBhvr>
                                      <p:to>
                                        <p:strVal val="visible"/>
                                      </p:to>
                                    </p:set>
                                    <p:animEffect transition="in" filter="fade">
                                      <p:cBhvr>
                                        <p:cTn id="30" dur="2000"/>
                                        <p:tgtEl>
                                          <p:spTgt spid="66573"/>
                                        </p:tgtEl>
                                      </p:cBhvr>
                                    </p:animEffect>
                                  </p:childTnLst>
                                </p:cTn>
                              </p:par>
                            </p:childTnLst>
                          </p:cTn>
                        </p:par>
                        <p:par>
                          <p:cTn id="31" fill="hold">
                            <p:stCondLst>
                              <p:cond delay="8000"/>
                            </p:stCondLst>
                            <p:childTnLst>
                              <p:par>
                                <p:cTn id="32" presetID="9" presetClass="entr" presetSubtype="0" fill="hold" nodeType="afterEffect">
                                  <p:stCondLst>
                                    <p:cond delay="0"/>
                                  </p:stCondLst>
                                  <p:childTnLst>
                                    <p:set>
                                      <p:cBhvr>
                                        <p:cTn id="33" dur="1" fill="hold">
                                          <p:stCondLst>
                                            <p:cond delay="0"/>
                                          </p:stCondLst>
                                        </p:cTn>
                                        <p:tgtEl>
                                          <p:spTgt spid="66569"/>
                                        </p:tgtEl>
                                        <p:attrNameLst>
                                          <p:attrName>style.visibility</p:attrName>
                                        </p:attrNameLst>
                                      </p:cBhvr>
                                      <p:to>
                                        <p:strVal val="visible"/>
                                      </p:to>
                                    </p:set>
                                    <p:animEffect transition="in" filter="dissolve">
                                      <p:cBhvr>
                                        <p:cTn id="34" dur="500"/>
                                        <p:tgtEl>
                                          <p:spTgt spid="665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574"/>
                                        </p:tgtEl>
                                        <p:attrNameLst>
                                          <p:attrName>style.visibility</p:attrName>
                                        </p:attrNameLst>
                                      </p:cBhvr>
                                      <p:to>
                                        <p:strVal val="visible"/>
                                      </p:to>
                                    </p:set>
                                    <p:animEffect transition="in" filter="fade">
                                      <p:cBhvr>
                                        <p:cTn id="37" dur="2000"/>
                                        <p:tgtEl>
                                          <p:spTgt spid="66574"/>
                                        </p:tgtEl>
                                      </p:cBhvr>
                                    </p:animEffect>
                                  </p:childTnLst>
                                </p:cTn>
                              </p:par>
                            </p:childTnLst>
                          </p:cTn>
                        </p:par>
                        <p:par>
                          <p:cTn id="38" fill="hold">
                            <p:stCondLst>
                              <p:cond delay="10000"/>
                            </p:stCondLst>
                            <p:childTnLst>
                              <p:par>
                                <p:cTn id="39" presetID="9" presetClass="entr" presetSubtype="0" fill="hold" nodeType="afterEffect">
                                  <p:stCondLst>
                                    <p:cond delay="0"/>
                                  </p:stCondLst>
                                  <p:childTnLst>
                                    <p:set>
                                      <p:cBhvr>
                                        <p:cTn id="40" dur="1" fill="hold">
                                          <p:stCondLst>
                                            <p:cond delay="0"/>
                                          </p:stCondLst>
                                        </p:cTn>
                                        <p:tgtEl>
                                          <p:spTgt spid="66570"/>
                                        </p:tgtEl>
                                        <p:attrNameLst>
                                          <p:attrName>style.visibility</p:attrName>
                                        </p:attrNameLst>
                                      </p:cBhvr>
                                      <p:to>
                                        <p:strVal val="visible"/>
                                      </p:to>
                                    </p:set>
                                    <p:animEffect transition="in" filter="dissolve">
                                      <p:cBhvr>
                                        <p:cTn id="41" dur="500"/>
                                        <p:tgtEl>
                                          <p:spTgt spid="6657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6575"/>
                                        </p:tgtEl>
                                        <p:attrNameLst>
                                          <p:attrName>style.visibility</p:attrName>
                                        </p:attrNameLst>
                                      </p:cBhvr>
                                      <p:to>
                                        <p:strVal val="visible"/>
                                      </p:to>
                                    </p:set>
                                    <p:animEffect transition="in" filter="fade">
                                      <p:cBhvr>
                                        <p:cTn id="44" dur="2000"/>
                                        <p:tgtEl>
                                          <p:spTgt spid="66575"/>
                                        </p:tgtEl>
                                      </p:cBhvr>
                                    </p:animEffect>
                                  </p:childTnLst>
                                </p:cTn>
                              </p:par>
                            </p:childTnLst>
                          </p:cTn>
                        </p:par>
                        <p:par>
                          <p:cTn id="45" fill="hold">
                            <p:stCondLst>
                              <p:cond delay="12000"/>
                            </p:stCondLst>
                            <p:childTnLst>
                              <p:par>
                                <p:cTn id="46" presetID="45" presetClass="entr" presetSubtype="0" fill="hold" grpId="0" nodeType="afterEffect">
                                  <p:stCondLst>
                                    <p:cond delay="0"/>
                                  </p:stCondLst>
                                  <p:iterate type="lt">
                                    <p:tmPct val="10000"/>
                                  </p:iterate>
                                  <p:childTnLst>
                                    <p:set>
                                      <p:cBhvr>
                                        <p:cTn id="47" dur="1" fill="hold">
                                          <p:stCondLst>
                                            <p:cond delay="0"/>
                                          </p:stCondLst>
                                        </p:cTn>
                                        <p:tgtEl>
                                          <p:spTgt spid="66564"/>
                                        </p:tgtEl>
                                        <p:attrNameLst>
                                          <p:attrName>style.visibility</p:attrName>
                                        </p:attrNameLst>
                                      </p:cBhvr>
                                      <p:to>
                                        <p:strVal val="visible"/>
                                      </p:to>
                                    </p:set>
                                    <p:animEffect transition="in" filter="fade">
                                      <p:cBhvr>
                                        <p:cTn id="48" dur="1000"/>
                                        <p:tgtEl>
                                          <p:spTgt spid="66564"/>
                                        </p:tgtEl>
                                      </p:cBhvr>
                                    </p:animEffect>
                                    <p:anim calcmode="lin" valueType="num">
                                      <p:cBhvr>
                                        <p:cTn id="49" dur="1000" fill="hold"/>
                                        <p:tgtEl>
                                          <p:spTgt spid="66564"/>
                                        </p:tgtEl>
                                        <p:attrNameLst>
                                          <p:attrName>ppt_w</p:attrName>
                                        </p:attrNameLst>
                                      </p:cBhvr>
                                      <p:tavLst>
                                        <p:tav tm="0" fmla="#ppt_w*sin(2.5*pi*$)">
                                          <p:val>
                                            <p:fltVal val="0"/>
                                          </p:val>
                                        </p:tav>
                                        <p:tav tm="100000">
                                          <p:val>
                                            <p:fltVal val="1"/>
                                          </p:val>
                                        </p:tav>
                                      </p:tavLst>
                                    </p:anim>
                                    <p:anim calcmode="lin" valueType="num">
                                      <p:cBhvr>
                                        <p:cTn id="50" dur="1000" fill="hold"/>
                                        <p:tgtEl>
                                          <p:spTgt spid="665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animBg="1"/>
      <p:bldP spid="66571" grpId="0"/>
      <p:bldP spid="66572" grpId="0"/>
      <p:bldP spid="66573" grpId="0"/>
      <p:bldP spid="66574" grpId="0"/>
      <p:bldP spid="6657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3779838" y="6021388"/>
            <a:ext cx="1517650" cy="396875"/>
          </a:xfrm>
          <a:prstGeom prst="rect">
            <a:avLst/>
          </a:prstGeom>
          <a:noFill/>
          <a:ln w="9525">
            <a:noFill/>
            <a:miter lim="800000"/>
            <a:headEnd/>
            <a:tailEnd/>
          </a:ln>
        </p:spPr>
        <p:txBody>
          <a:bodyPr wrap="none">
            <a:spAutoFit/>
          </a:bodyPr>
          <a:lstStyle/>
          <a:p>
            <a:pPr>
              <a:spcBef>
                <a:spcPct val="50000"/>
              </a:spcBef>
            </a:pPr>
            <a:r>
              <a:rPr lang="ar-JO" sz="1200" b="0">
                <a:solidFill>
                  <a:srgbClr val="307AE6"/>
                </a:solidFill>
              </a:rPr>
              <a:t>اضغط أي مفتاح</a:t>
            </a:r>
            <a:r>
              <a:rPr lang="ar-JO">
                <a:solidFill>
                  <a:srgbClr val="307AE6"/>
                </a:solidFill>
              </a:rPr>
              <a:t> </a:t>
            </a:r>
            <a:r>
              <a:rPr lang="ar-JO" sz="1200" b="0">
                <a:solidFill>
                  <a:srgbClr val="307AE6"/>
                </a:solidFill>
              </a:rPr>
              <a:t>للاستمرار</a:t>
            </a:r>
            <a:endParaRPr lang="en-US" sz="1200" b="0">
              <a:solidFill>
                <a:srgbClr val="307AE6"/>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9700"/>
                                        </p:tgtEl>
                                        <p:attrNameLst>
                                          <p:attrName>style.visibility</p:attrName>
                                        </p:attrNameLst>
                                      </p:cBhvr>
                                      <p:to>
                                        <p:strVal val="visible"/>
                                      </p:to>
                                    </p:set>
                                    <p:animEffect transition="in" filter="fade">
                                      <p:cBhvr>
                                        <p:cTn id="7" dur="1000"/>
                                        <p:tgtEl>
                                          <p:spTgt spid="29700"/>
                                        </p:tgtEl>
                                      </p:cBhvr>
                                    </p:animEffect>
                                    <p:anim calcmode="lin" valueType="num">
                                      <p:cBhvr>
                                        <p:cTn id="8" dur="1000" fill="hold"/>
                                        <p:tgtEl>
                                          <p:spTgt spid="29700"/>
                                        </p:tgtEl>
                                        <p:attrNameLst>
                                          <p:attrName>ppt_w</p:attrName>
                                        </p:attrNameLst>
                                      </p:cBhvr>
                                      <p:tavLst>
                                        <p:tav tm="0" fmla="#ppt_w*sin(2.5*pi*$)">
                                          <p:val>
                                            <p:fltVal val="0"/>
                                          </p:val>
                                        </p:tav>
                                        <p:tav tm="100000">
                                          <p:val>
                                            <p:fltVal val="1"/>
                                          </p:val>
                                        </p:tav>
                                      </p:tavLst>
                                    </p:anim>
                                    <p:anim calcmode="lin" valueType="num">
                                      <p:cBhvr>
                                        <p:cTn id="9" dur="1000" fill="hold"/>
                                        <p:tgtEl>
                                          <p:spTgt spid="297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5" descr="تحليل-المبيعات-الشهرية"/>
          <p:cNvPicPr>
            <a:picLocks noGrp="1" noChangeAspect="1" noChangeArrowheads="1"/>
          </p:cNvPicPr>
          <p:nvPr>
            <p:ph/>
          </p:nvPr>
        </p:nvPicPr>
        <p:blipFill>
          <a:blip r:embed="rId3"/>
          <a:srcRect/>
          <a:stretch>
            <a:fillRect/>
          </a:stretch>
        </p:blipFill>
        <p:spPr>
          <a:xfrm>
            <a:off x="2325688" y="333375"/>
            <a:ext cx="4895850" cy="6191250"/>
          </a:xfrm>
          <a:noFill/>
        </p:spPr>
      </p:pic>
      <p:sp>
        <p:nvSpPr>
          <p:cNvPr id="60422" name="Rectangle 6"/>
          <p:cNvSpPr>
            <a:spLocks noChangeArrowheads="1"/>
          </p:cNvSpPr>
          <p:nvPr/>
        </p:nvSpPr>
        <p:spPr bwMode="auto">
          <a:xfrm>
            <a:off x="3995738" y="6308725"/>
            <a:ext cx="1517650" cy="396875"/>
          </a:xfrm>
          <a:prstGeom prst="rect">
            <a:avLst/>
          </a:prstGeom>
          <a:noFill/>
          <a:ln w="9525">
            <a:noFill/>
            <a:miter lim="800000"/>
            <a:headEnd/>
            <a:tailEnd/>
          </a:ln>
        </p:spPr>
        <p:txBody>
          <a:bodyPr wrap="none">
            <a:spAutoFit/>
          </a:bodyPr>
          <a:lstStyle/>
          <a:p>
            <a:pPr>
              <a:spcBef>
                <a:spcPct val="50000"/>
              </a:spcBef>
            </a:pPr>
            <a:r>
              <a:rPr lang="ar-JO" sz="1200" b="0">
                <a:solidFill>
                  <a:srgbClr val="307AE6"/>
                </a:solidFill>
              </a:rPr>
              <a:t>اضغط أي مفتاح</a:t>
            </a:r>
            <a:r>
              <a:rPr lang="ar-JO">
                <a:solidFill>
                  <a:srgbClr val="307AE6"/>
                </a:solidFill>
              </a:rPr>
              <a:t> </a:t>
            </a:r>
            <a:r>
              <a:rPr lang="ar-JO" sz="1200" b="0">
                <a:solidFill>
                  <a:srgbClr val="307AE6"/>
                </a:solidFill>
              </a:rPr>
              <a:t>للاستمرار</a:t>
            </a:r>
            <a:endParaRPr lang="en-US" sz="1200" b="0">
              <a:solidFill>
                <a:srgbClr val="307AE6"/>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60422"/>
                                        </p:tgtEl>
                                        <p:attrNameLst>
                                          <p:attrName>style.visibility</p:attrName>
                                        </p:attrNameLst>
                                      </p:cBhvr>
                                      <p:to>
                                        <p:strVal val="visible"/>
                                      </p:to>
                                    </p:set>
                                    <p:animEffect transition="in" filter="fade">
                                      <p:cBhvr>
                                        <p:cTn id="7" dur="1000"/>
                                        <p:tgtEl>
                                          <p:spTgt spid="60422"/>
                                        </p:tgtEl>
                                      </p:cBhvr>
                                    </p:animEffect>
                                    <p:anim calcmode="lin" valueType="num">
                                      <p:cBhvr>
                                        <p:cTn id="8" dur="1000" fill="hold"/>
                                        <p:tgtEl>
                                          <p:spTgt spid="60422"/>
                                        </p:tgtEl>
                                        <p:attrNameLst>
                                          <p:attrName>ppt_w</p:attrName>
                                        </p:attrNameLst>
                                      </p:cBhvr>
                                      <p:tavLst>
                                        <p:tav tm="0" fmla="#ppt_w*sin(2.5*pi*$)">
                                          <p:val>
                                            <p:fltVal val="0"/>
                                          </p:val>
                                        </p:tav>
                                        <p:tav tm="100000">
                                          <p:val>
                                            <p:fltVal val="1"/>
                                          </p:val>
                                        </p:tav>
                                      </p:tavLst>
                                    </p:anim>
                                    <p:anim calcmode="lin" valueType="num">
                                      <p:cBhvr>
                                        <p:cTn id="9" dur="1000" fill="hold"/>
                                        <p:tgtEl>
                                          <p:spTgt spid="604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theme/theme1.xml><?xml version="1.0" encoding="utf-8"?>
<a:theme xmlns:a="http://schemas.openxmlformats.org/drawingml/2006/main" name="Default Design">
  <a:themeElements>
    <a:clrScheme name="">
      <a:dk1>
        <a:srgbClr val="000000"/>
      </a:dk1>
      <a:lt1>
        <a:srgbClr val="2648D8"/>
      </a:lt1>
      <a:dk2>
        <a:srgbClr val="000000"/>
      </a:dk2>
      <a:lt2>
        <a:srgbClr val="808080"/>
      </a:lt2>
      <a:accent1>
        <a:srgbClr val="BBE0E3"/>
      </a:accent1>
      <a:accent2>
        <a:srgbClr val="333399"/>
      </a:accent2>
      <a:accent3>
        <a:srgbClr val="ACB1E9"/>
      </a:accent3>
      <a:accent4>
        <a:srgbClr val="000000"/>
      </a:accent4>
      <a:accent5>
        <a:srgbClr val="DAEDEF"/>
      </a:accent5>
      <a:accent6>
        <a:srgbClr val="2D2D8A"/>
      </a:accent6>
      <a:hlink>
        <a:srgbClr val="176EEF"/>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JO" sz="20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JO" sz="20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2648D8"/>
        </a:lt1>
        <a:dk2>
          <a:srgbClr val="000000"/>
        </a:dk2>
        <a:lt2>
          <a:srgbClr val="808080"/>
        </a:lt2>
        <a:accent1>
          <a:srgbClr val="BBE0E3"/>
        </a:accent1>
        <a:accent2>
          <a:srgbClr val="333399"/>
        </a:accent2>
        <a:accent3>
          <a:srgbClr val="ACB1E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2648D8"/>
        </a:lt1>
        <a:dk2>
          <a:srgbClr val="000000"/>
        </a:dk2>
        <a:lt2>
          <a:srgbClr val="808080"/>
        </a:lt2>
        <a:accent1>
          <a:srgbClr val="BBE0E3"/>
        </a:accent1>
        <a:accent2>
          <a:srgbClr val="333399"/>
        </a:accent2>
        <a:accent3>
          <a:srgbClr val="ACB1E9"/>
        </a:accent3>
        <a:accent4>
          <a:srgbClr val="000000"/>
        </a:accent4>
        <a:accent5>
          <a:srgbClr val="DAEDEF"/>
        </a:accent5>
        <a:accent6>
          <a:srgbClr val="2D2D8A"/>
        </a:accent6>
        <a:hlink>
          <a:srgbClr val="084A92"/>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2648D8"/>
        </a:lt1>
        <a:dk2>
          <a:srgbClr val="000000"/>
        </a:dk2>
        <a:lt2>
          <a:srgbClr val="808080"/>
        </a:lt2>
        <a:accent1>
          <a:srgbClr val="BBE0E3"/>
        </a:accent1>
        <a:accent2>
          <a:srgbClr val="333399"/>
        </a:accent2>
        <a:accent3>
          <a:srgbClr val="ACB1E9"/>
        </a:accent3>
        <a:accent4>
          <a:srgbClr val="000000"/>
        </a:accent4>
        <a:accent5>
          <a:srgbClr val="DAEDEF"/>
        </a:accent5>
        <a:accent6>
          <a:srgbClr val="2D2D8A"/>
        </a:accent6>
        <a:hlink>
          <a:srgbClr val="0A3B9E"/>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2648D8"/>
        </a:lt1>
        <a:dk2>
          <a:srgbClr val="000000"/>
        </a:dk2>
        <a:lt2>
          <a:srgbClr val="808080"/>
        </a:lt2>
        <a:accent1>
          <a:srgbClr val="BBE0E3"/>
        </a:accent1>
        <a:accent2>
          <a:srgbClr val="333399"/>
        </a:accent2>
        <a:accent3>
          <a:srgbClr val="ACB1E9"/>
        </a:accent3>
        <a:accent4>
          <a:srgbClr val="000000"/>
        </a:accent4>
        <a:accent5>
          <a:srgbClr val="DAEDEF"/>
        </a:accent5>
        <a:accent6>
          <a:srgbClr val="2D2D8A"/>
        </a:accent6>
        <a:hlink>
          <a:srgbClr val="0B3DB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9677</TotalTime>
  <Words>582</Words>
  <Application>Microsoft Office PowerPoint</Application>
  <PresentationFormat>On-screen Show (4:3)</PresentationFormat>
  <Paragraphs>101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ShamiSoft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SSPROG1</dc:creator>
  <cp:lastModifiedBy>SSProg9</cp:lastModifiedBy>
  <cp:revision>186</cp:revision>
  <dcterms:created xsi:type="dcterms:W3CDTF">2013-10-28T00:12:15Z</dcterms:created>
  <dcterms:modified xsi:type="dcterms:W3CDTF">2022-08-03T06:19:13Z</dcterms:modified>
</cp:coreProperties>
</file>